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37"/>
  </p:notesMasterIdLst>
  <p:handoutMasterIdLst>
    <p:handoutMasterId r:id="rId38"/>
  </p:handoutMasterIdLst>
  <p:sldIdLst>
    <p:sldId id="348" r:id="rId2"/>
    <p:sldId id="349" r:id="rId3"/>
    <p:sldId id="407" r:id="rId4"/>
    <p:sldId id="412" r:id="rId5"/>
    <p:sldId id="415" r:id="rId6"/>
    <p:sldId id="414" r:id="rId7"/>
    <p:sldId id="420" r:id="rId8"/>
    <p:sldId id="421" r:id="rId9"/>
    <p:sldId id="416" r:id="rId10"/>
    <p:sldId id="423" r:id="rId11"/>
    <p:sldId id="424" r:id="rId12"/>
    <p:sldId id="425" r:id="rId13"/>
    <p:sldId id="408" r:id="rId14"/>
    <p:sldId id="417" r:id="rId15"/>
    <p:sldId id="437" r:id="rId16"/>
    <p:sldId id="438" r:id="rId17"/>
    <p:sldId id="409" r:id="rId18"/>
    <p:sldId id="418" r:id="rId19"/>
    <p:sldId id="440" r:id="rId20"/>
    <p:sldId id="448" r:id="rId21"/>
    <p:sldId id="449" r:id="rId22"/>
    <p:sldId id="450" r:id="rId23"/>
    <p:sldId id="445" r:id="rId24"/>
    <p:sldId id="451" r:id="rId25"/>
    <p:sldId id="452" r:id="rId26"/>
    <p:sldId id="446" r:id="rId27"/>
    <p:sldId id="454" r:id="rId28"/>
    <p:sldId id="410" r:id="rId29"/>
    <p:sldId id="428" r:id="rId30"/>
    <p:sldId id="441" r:id="rId31"/>
    <p:sldId id="433" r:id="rId32"/>
    <p:sldId id="442" r:id="rId33"/>
    <p:sldId id="431" r:id="rId34"/>
    <p:sldId id="443" r:id="rId35"/>
    <p:sldId id="411" r:id="rId36"/>
  </p:sldIdLst>
  <p:sldSz cx="12192000" cy="6858000"/>
  <p:notesSz cx="6997700" cy="9283700"/>
  <p:embeddedFontLst>
    <p:embeddedFont>
      <p:font typeface="본고딕 KR Regular" panose="020B0600000101010101" charset="-127"/>
      <p:regular r:id="rId39"/>
    </p:embeddedFont>
    <p:embeddedFont>
      <p:font typeface="Amaranth" panose="020B0600000101010101" charset="0"/>
      <p:regular r:id="rId40"/>
      <p:bold r:id="rId41"/>
      <p:boldItalic r:id="rId42"/>
    </p:embeddedFont>
    <p:embeddedFont>
      <p:font typeface="Britannic Bold" panose="020B0903060703020204" pitchFamily="34" charset="0"/>
      <p:regular r:id="rId43"/>
    </p:embeddedFont>
    <p:embeddedFont>
      <p:font typeface="Cambria Math" panose="02040503050406030204" pitchFamily="18" charset="0"/>
      <p:regular r:id="rId44"/>
    </p:embeddedFont>
    <p:embeddedFont>
      <p:font typeface="Consolas" panose="020B0609020204030204" pitchFamily="49" charset="0"/>
      <p:regular r:id="rId45"/>
      <p:bold r:id="rId46"/>
      <p:italic r:id="rId47"/>
      <p:boldItalic r:id="rId4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8ACC03A2-4BAA-E844-84B6-F32D4C9A1670}">
          <p14:sldIdLst>
            <p14:sldId id="348"/>
            <p14:sldId id="349"/>
          </p14:sldIdLst>
        </p14:section>
        <p14:section name="10.1" id="{3AA31DAF-964D-4C4A-828F-9988F02C31D2}">
          <p14:sldIdLst>
            <p14:sldId id="407"/>
            <p14:sldId id="412"/>
            <p14:sldId id="415"/>
            <p14:sldId id="414"/>
            <p14:sldId id="420"/>
            <p14:sldId id="421"/>
            <p14:sldId id="416"/>
            <p14:sldId id="423"/>
            <p14:sldId id="424"/>
            <p14:sldId id="425"/>
          </p14:sldIdLst>
        </p14:section>
        <p14:section name="10.2" id="{D73A3138-F135-FD43-ADFC-E07CF944A572}">
          <p14:sldIdLst>
            <p14:sldId id="408"/>
            <p14:sldId id="417"/>
            <p14:sldId id="437"/>
            <p14:sldId id="438"/>
          </p14:sldIdLst>
        </p14:section>
        <p14:section name="10.3" id="{AAE98F55-A713-4549-B309-8BC7F827F18E}">
          <p14:sldIdLst>
            <p14:sldId id="409"/>
            <p14:sldId id="418"/>
            <p14:sldId id="440"/>
            <p14:sldId id="448"/>
            <p14:sldId id="449"/>
            <p14:sldId id="450"/>
            <p14:sldId id="445"/>
            <p14:sldId id="451"/>
            <p14:sldId id="452"/>
            <p14:sldId id="446"/>
            <p14:sldId id="454"/>
          </p14:sldIdLst>
        </p14:section>
        <p14:section name="10.4" id="{1A142647-E723-AF4D-8AF7-1DF80B66C035}">
          <p14:sldIdLst>
            <p14:sldId id="410"/>
            <p14:sldId id="428"/>
            <p14:sldId id="441"/>
            <p14:sldId id="433"/>
            <p14:sldId id="442"/>
            <p14:sldId id="431"/>
            <p14:sldId id="443"/>
            <p14:sldId id="411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95959"/>
    <a:srgbClr val="E2F1D9"/>
    <a:srgbClr val="DDB0FF"/>
    <a:srgbClr val="99E3FF"/>
    <a:srgbClr val="FCE5D6"/>
    <a:srgbClr val="FFF2CD"/>
    <a:srgbClr val="00BAFF"/>
    <a:srgbClr val="B14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8C4AC12-EA6A-4D4A-B84E-F6FA3F3F2AD5}" v="5508" dt="2022-01-20T14:04:26.22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530"/>
    <p:restoredTop sz="94685"/>
  </p:normalViewPr>
  <p:slideViewPr>
    <p:cSldViewPr snapToGrid="0">
      <p:cViewPr varScale="1">
        <p:scale>
          <a:sx n="80" d="100"/>
          <a:sy n="80" d="100"/>
        </p:scale>
        <p:origin x="66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4.fntdata"/><Relationship Id="rId47" Type="http://schemas.openxmlformats.org/officeDocument/2006/relationships/font" Target="fonts/font9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2.fntdata"/><Relationship Id="rId45" Type="http://schemas.openxmlformats.org/officeDocument/2006/relationships/font" Target="fonts/font7.fntdata"/><Relationship Id="rId53" Type="http://schemas.microsoft.com/office/2015/10/relationships/revisionInfo" Target="revisionInfo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6.fntdata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5.fntdata"/><Relationship Id="rId48" Type="http://schemas.openxmlformats.org/officeDocument/2006/relationships/font" Target="fonts/font10.fntdata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Relationship Id="rId46" Type="http://schemas.openxmlformats.org/officeDocument/2006/relationships/font" Target="fonts/font8.fntdata"/><Relationship Id="rId20" Type="http://schemas.openxmlformats.org/officeDocument/2006/relationships/slide" Target="slides/slide19.xml"/><Relationship Id="rId41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212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Amaranth" panose="02000503000000020004" pitchFamily="50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63988" y="0"/>
            <a:ext cx="303212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E47680-5B45-4075-8EF5-A6499484B3D5}" type="datetimeFigureOut">
              <a:rPr lang="en-US" smtClean="0">
                <a:latin typeface="Amaranth" panose="02000503000000020004" pitchFamily="50" charset="0"/>
              </a:rPr>
              <a:t>1/21/2022</a:t>
            </a:fld>
            <a:endParaRPr lang="en-US">
              <a:latin typeface="Amaranth" panose="02000503000000020004" pitchFamily="50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18563"/>
            <a:ext cx="3032125" cy="4651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>
              <a:latin typeface="Amaranth" panose="02000503000000020004" pitchFamily="50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63988" y="8818563"/>
            <a:ext cx="3032125" cy="4651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86DFC2-323F-45CF-9F5E-8362F361C984}" type="slidenum">
              <a:rPr lang="en-US" smtClean="0">
                <a:latin typeface="Amaranth" panose="02000503000000020004" pitchFamily="50" charset="0"/>
              </a:rPr>
              <a:t>‹#›</a:t>
            </a:fld>
            <a:endParaRPr lang="en-US">
              <a:latin typeface="Amaranth" panose="0200050300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568556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2337" cy="465797"/>
          </a:xfrm>
          <a:prstGeom prst="rect">
            <a:avLst/>
          </a:prstGeom>
        </p:spPr>
        <p:txBody>
          <a:bodyPr vert="horz" lIns="93031" tIns="46516" rIns="93031" bIns="46516" rtlCol="0"/>
          <a:lstStyle>
            <a:lvl1pPr algn="l">
              <a:defRPr sz="1200">
                <a:latin typeface="본고딕 KR Regular" panose="020B0500000000000000" pitchFamily="34" charset="-127"/>
                <a:ea typeface="본고딕 KR Regular" panose="020B0500000000000000" pitchFamily="34" charset="-127"/>
              </a:defRPr>
            </a:lvl1pPr>
          </a:lstStyle>
          <a:p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63744" y="0"/>
            <a:ext cx="3032337" cy="465797"/>
          </a:xfrm>
          <a:prstGeom prst="rect">
            <a:avLst/>
          </a:prstGeom>
        </p:spPr>
        <p:txBody>
          <a:bodyPr vert="horz" lIns="93031" tIns="46516" rIns="93031" bIns="46516" rtlCol="0"/>
          <a:lstStyle>
            <a:lvl1pPr algn="r">
              <a:defRPr sz="1200">
                <a:latin typeface="본고딕 KR Regular" panose="020B0500000000000000" pitchFamily="34" charset="-127"/>
                <a:ea typeface="본고딕 KR Regular" panose="020B0500000000000000" pitchFamily="34" charset="-127"/>
              </a:defRPr>
            </a:lvl1pPr>
          </a:lstStyle>
          <a:p>
            <a:fld id="{7BC75996-6902-45E1-91B2-84002FE0FDDD}" type="datetimeFigureOut">
              <a:rPr lang="ko-KR" altLang="en-US" smtClean="0"/>
              <a:pPr/>
              <a:t>2022-01-21</a:t>
            </a:fld>
            <a:endParaRPr lang="ko-KR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2788" y="1160463"/>
            <a:ext cx="5572125" cy="31337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031" tIns="46516" rIns="93031" bIns="46516" rtlCol="0" anchor="ctr"/>
          <a:lstStyle/>
          <a:p>
            <a:endParaRPr lang="ko-KR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99770" y="4467781"/>
            <a:ext cx="5598160" cy="3655457"/>
          </a:xfrm>
          <a:prstGeom prst="rect">
            <a:avLst/>
          </a:prstGeom>
        </p:spPr>
        <p:txBody>
          <a:bodyPr vert="horz" lIns="93031" tIns="46516" rIns="93031" bIns="46516" rtlCol="0"/>
          <a:lstStyle/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17904"/>
            <a:ext cx="3032337" cy="465796"/>
          </a:xfrm>
          <a:prstGeom prst="rect">
            <a:avLst/>
          </a:prstGeom>
        </p:spPr>
        <p:txBody>
          <a:bodyPr vert="horz" lIns="93031" tIns="46516" rIns="93031" bIns="46516" rtlCol="0" anchor="b"/>
          <a:lstStyle>
            <a:lvl1pPr algn="l">
              <a:defRPr sz="1200">
                <a:latin typeface="본고딕 KR Regular" panose="020B0500000000000000" pitchFamily="34" charset="-127"/>
                <a:ea typeface="본고딕 KR Regular" panose="020B0500000000000000" pitchFamily="34" charset="-127"/>
              </a:defRPr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63744" y="8817904"/>
            <a:ext cx="3032337" cy="465796"/>
          </a:xfrm>
          <a:prstGeom prst="rect">
            <a:avLst/>
          </a:prstGeom>
        </p:spPr>
        <p:txBody>
          <a:bodyPr vert="horz" lIns="93031" tIns="46516" rIns="93031" bIns="46516" rtlCol="0" anchor="b"/>
          <a:lstStyle>
            <a:lvl1pPr algn="r">
              <a:defRPr sz="1200">
                <a:latin typeface="본고딕 KR Regular" panose="020B0500000000000000" pitchFamily="34" charset="-127"/>
                <a:ea typeface="본고딕 KR Regular" panose="020B0500000000000000" pitchFamily="34" charset="-127"/>
              </a:defRPr>
            </a:lvl1pPr>
          </a:lstStyle>
          <a:p>
            <a:fld id="{AC3B06DF-F96A-40D8-B2BA-ACB7EF14802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7953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본고딕 KR Regular" panose="020B0500000000000000" pitchFamily="34" charset="-127"/>
        <a:ea typeface="본고딕 KR Regular" panose="020B0500000000000000" pitchFamily="34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본고딕 KR Regular" panose="020B0500000000000000" pitchFamily="34" charset="-127"/>
        <a:ea typeface="본고딕 KR Regular" panose="020B0500000000000000" pitchFamily="34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본고딕 KR Regular" panose="020B0500000000000000" pitchFamily="34" charset="-127"/>
        <a:ea typeface="본고딕 KR Regular" panose="020B0500000000000000" pitchFamily="34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본고딕 KR Regular" panose="020B0500000000000000" pitchFamily="34" charset="-127"/>
        <a:ea typeface="본고딕 KR Regular" panose="020B0500000000000000" pitchFamily="34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본고딕 KR Regular" panose="020B0500000000000000" pitchFamily="34" charset="-127"/>
        <a:ea typeface="본고딕 KR Regular" panose="020B0500000000000000" pitchFamily="34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3B06DF-F96A-40D8-B2BA-ACB7EF148024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12736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89159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32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36919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latinLnBrk="0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4445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/>
          <p:cNvSpPr>
            <a:spLocks noGrp="1"/>
          </p:cNvSpPr>
          <p:nvPr>
            <p:ph sz="quarter" idx="13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0" indent="0" algn="ctr">
              <a:buNone/>
              <a:defRPr/>
            </a:lvl1pPr>
            <a:lvl2pPr marL="457189" indent="0" algn="ctr">
              <a:buNone/>
              <a:defRPr/>
            </a:lvl2pPr>
            <a:lvl3pPr marL="914377" indent="0" algn="ctr">
              <a:buNone/>
              <a:defRPr/>
            </a:lvl3pPr>
            <a:lvl4pPr marL="1371566" indent="0" algn="ctr">
              <a:buNone/>
              <a:defRPr/>
            </a:lvl4pPr>
            <a:lvl5pPr marL="1828755" indent="0" algn="ctr">
              <a:buNone/>
              <a:defRPr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17354324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2354157"/>
            <a:ext cx="3932237" cy="2140168"/>
          </a:xfrm>
        </p:spPr>
        <p:txBody>
          <a:bodyPr anchor="b">
            <a:noAutofit/>
          </a:bodyPr>
          <a:lstStyle>
            <a:lvl1pPr latinLnBrk="0">
              <a:defRPr sz="3600" b="1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067299" y="282035"/>
            <a:ext cx="6232071" cy="6439444"/>
          </a:xfrm>
        </p:spPr>
        <p:txBody>
          <a:bodyPr>
            <a:normAutofit/>
          </a:bodyPr>
          <a:lstStyle>
            <a:lvl1pPr marL="274320" indent="-274320" defTabSz="228600" latinLnBrk="0">
              <a:lnSpc>
                <a:spcPct val="100000"/>
              </a:lnSpc>
              <a:spcAft>
                <a:spcPts val="0"/>
              </a:spcAft>
              <a:buClr>
                <a:schemeClr val="bg1">
                  <a:lumMod val="75000"/>
                </a:schemeClr>
              </a:buClr>
              <a:buFont typeface="+mj-lt"/>
              <a:buAutoNum type="arabicPeriod"/>
              <a:defRPr sz="1600" b="0" i="0"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defRPr>
            </a:lvl1pPr>
            <a:lvl2pPr marL="868663" indent="-457200" defTabSz="228600">
              <a:lnSpc>
                <a:spcPct val="100000"/>
              </a:lnSpc>
              <a:spcAft>
                <a:spcPts val="0"/>
              </a:spcAft>
              <a:buClr>
                <a:schemeClr val="bg1">
                  <a:lumMod val="75000"/>
                </a:schemeClr>
              </a:buClr>
              <a:buFont typeface="+mj-lt"/>
              <a:buAutoNum type="arabicPeriod"/>
              <a:defRPr sz="2400"/>
            </a:lvl2pPr>
            <a:lvl3pPr marL="1371577" indent="-457200" defTabSz="228600">
              <a:lnSpc>
                <a:spcPct val="100000"/>
              </a:lnSpc>
              <a:spcAft>
                <a:spcPts val="0"/>
              </a:spcAft>
              <a:buClr>
                <a:schemeClr val="bg1">
                  <a:lumMod val="75000"/>
                </a:schemeClr>
              </a:buClr>
              <a:buFont typeface="+mj-lt"/>
              <a:buAutoNum type="arabicPeriod"/>
              <a:defRPr sz="2000"/>
            </a:lvl3pPr>
            <a:lvl4pPr marL="1714466" indent="-342900" defTabSz="228600">
              <a:lnSpc>
                <a:spcPct val="100000"/>
              </a:lnSpc>
              <a:spcAft>
                <a:spcPts val="0"/>
              </a:spcAft>
              <a:buClr>
                <a:schemeClr val="bg1">
                  <a:lumMod val="75000"/>
                </a:schemeClr>
              </a:buClr>
              <a:buFont typeface="+mj-lt"/>
              <a:buAutoNum type="arabicPeriod"/>
              <a:defRPr sz="1800"/>
            </a:lvl4pPr>
            <a:lvl5pPr marL="2171655" indent="-342900" defTabSz="228600">
              <a:lnSpc>
                <a:spcPct val="100000"/>
              </a:lnSpc>
              <a:spcAft>
                <a:spcPts val="0"/>
              </a:spcAft>
              <a:buClr>
                <a:schemeClr val="bg1">
                  <a:lumMod val="75000"/>
                </a:schemeClr>
              </a:buClr>
              <a:buFont typeface="+mj-lt"/>
              <a:buAutoNum type="arabicPeriod"/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15562311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latinLnBrk="0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638676"/>
          </a:xfrm>
        </p:spPr>
        <p:txBody>
          <a:bodyPr>
            <a:normAutofit/>
          </a:bodyPr>
          <a:lstStyle>
            <a:lvl1pPr latinLnBrk="0">
              <a:defRPr sz="2400"/>
            </a:lvl1pPr>
            <a:lvl2pPr latinLnBrk="0">
              <a:defRPr sz="2000"/>
            </a:lvl2pPr>
            <a:lvl3pPr latinLnBrk="0">
              <a:defRPr sz="1800"/>
            </a:lvl3pPr>
            <a:lvl4pPr latinLnBrk="0">
              <a:defRPr sz="1600"/>
            </a:lvl4pPr>
            <a:lvl5pPr latinLnBrk="0">
              <a:defRPr sz="16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87665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One List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latinLnBrk="0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638676"/>
          </a:xfrm>
        </p:spPr>
        <p:txBody>
          <a:bodyPr>
            <a:normAutofit/>
          </a:bodyPr>
          <a:lstStyle>
            <a:lvl1pPr marL="273600" indent="-273600" latinLnBrk="0">
              <a:buFont typeface="+mj-lt"/>
              <a:buAutoNum type="arabicPeriod"/>
              <a:defRPr sz="2400"/>
            </a:lvl1pPr>
            <a:lvl2pPr marL="687600" indent="-273600" latinLnBrk="0">
              <a:buFont typeface="+mj-lt"/>
              <a:buAutoNum type="arabicPeriod"/>
              <a:defRPr sz="2000"/>
            </a:lvl2pPr>
            <a:lvl3pPr marL="1144800" indent="-230400" latinLnBrk="0">
              <a:buFont typeface="+mj-lt"/>
              <a:buAutoNum type="arabicPeriod"/>
              <a:defRPr sz="1800"/>
            </a:lvl3pPr>
            <a:lvl4pPr latinLnBrk="0">
              <a:defRPr sz="1600"/>
            </a:lvl4pPr>
            <a:lvl5pPr>
              <a:defRPr sz="16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</p:txBody>
      </p:sp>
    </p:spTree>
    <p:extLst>
      <p:ext uri="{BB962C8B-B14F-4D97-AF65-F5344CB8AC3E}">
        <p14:creationId xmlns:p14="http://schemas.microsoft.com/office/powerpoint/2010/main" val="25943021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One List Black"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>
            <a:lvl1pPr latinLnBrk="0">
              <a:defRPr>
                <a:solidFill>
                  <a:schemeClr val="bg1">
                    <a:lumMod val="85000"/>
                  </a:schemeClr>
                </a:solidFill>
              </a:defRPr>
            </a:lvl1pPr>
            <a:lvl2pPr latinLnBrk="0">
              <a:defRPr>
                <a:solidFill>
                  <a:schemeClr val="bg1">
                    <a:lumMod val="85000"/>
                  </a:schemeClr>
                </a:solidFill>
              </a:defRPr>
            </a:lvl2pPr>
            <a:lvl3pPr latinLnBrk="0">
              <a:defRPr>
                <a:solidFill>
                  <a:schemeClr val="bg1">
                    <a:lumMod val="85000"/>
                  </a:schemeClr>
                </a:solidFill>
              </a:defRPr>
            </a:lvl3pPr>
            <a:lvl4pPr latinLnBrk="0">
              <a:defRPr>
                <a:solidFill>
                  <a:schemeClr val="bg1">
                    <a:lumMod val="85000"/>
                  </a:schemeClr>
                </a:solidFill>
              </a:defRPr>
            </a:lvl4pPr>
            <a:lvl5pPr latinLnBrk="0">
              <a:defRPr>
                <a:solidFill>
                  <a:schemeClr val="bg1">
                    <a:lumMod val="85000"/>
                  </a:schemeClr>
                </a:solidFill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6180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Row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latinLnBrk="0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838200" y="1839736"/>
            <a:ext cx="10515600" cy="2127254"/>
          </a:xfrm>
        </p:spPr>
        <p:txBody>
          <a:bodyPr>
            <a:noAutofit/>
          </a:bodyPr>
          <a:lstStyle>
            <a:lvl1pPr latinLnBrk="0">
              <a:defRPr sz="2000"/>
            </a:lvl1pPr>
            <a:lvl2pPr latinLnBrk="0">
              <a:defRPr sz="1800"/>
            </a:lvl2pPr>
            <a:lvl3pPr latinLnBrk="0">
              <a:defRPr sz="1600"/>
            </a:lvl3pPr>
            <a:lvl4pPr latinLnBrk="0">
              <a:defRPr sz="1400"/>
            </a:lvl4pPr>
            <a:lvl5pPr latinLnBrk="0">
              <a:defRPr sz="14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4"/>
          </p:nvPr>
        </p:nvSpPr>
        <p:spPr>
          <a:xfrm>
            <a:off x="838200" y="4079526"/>
            <a:ext cx="10515600" cy="2276828"/>
          </a:xfrm>
        </p:spPr>
        <p:txBody>
          <a:bodyPr>
            <a:normAutofit/>
          </a:bodyPr>
          <a:lstStyle>
            <a:lvl1pPr latinLnBrk="0">
              <a:defRPr sz="2000"/>
            </a:lvl1pPr>
            <a:lvl2pPr latinLnBrk="0">
              <a:defRPr sz="1800"/>
            </a:lvl2pPr>
            <a:lvl3pPr latinLnBrk="0">
              <a:defRPr sz="1600"/>
            </a:lvl3pPr>
            <a:lvl4pPr latinLnBrk="0">
              <a:defRPr sz="1400"/>
            </a:lvl4pPr>
            <a:lvl5pPr latinLnBrk="0">
              <a:defRPr sz="14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0472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ub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1" y="1709742"/>
            <a:ext cx="10515600" cy="2852737"/>
          </a:xfrm>
        </p:spPr>
        <p:txBody>
          <a:bodyPr anchor="b"/>
          <a:lstStyle>
            <a:lvl1pPr latinLnBrk="0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1" y="4814761"/>
            <a:ext cx="10515600" cy="1274893"/>
          </a:xfrm>
        </p:spPr>
        <p:txBody>
          <a:bodyPr>
            <a:normAutofit/>
          </a:bodyPr>
          <a:lstStyle>
            <a:lvl1pPr marL="0" indent="0" latinLnBrk="0" hangingPunct="1"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136176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lumns Midd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latinLnBrk="0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664074"/>
          </a:xfrm>
        </p:spPr>
        <p:txBody>
          <a:bodyPr anchor="ctr">
            <a:normAutofit/>
          </a:bodyPr>
          <a:lstStyle>
            <a:lvl1pPr latinLnBrk="0">
              <a:defRPr sz="2000"/>
            </a:lvl1pPr>
            <a:lvl2pPr latinLnBrk="0">
              <a:defRPr sz="1800"/>
            </a:lvl2pPr>
            <a:lvl3pPr latinLnBrk="0">
              <a:defRPr sz="1600"/>
            </a:lvl3pPr>
            <a:lvl4pPr latinLnBrk="0">
              <a:defRPr sz="1400"/>
            </a:lvl4pPr>
            <a:lvl5pPr latinLnBrk="0">
              <a:defRPr sz="14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4"/>
            <a:ext cx="5181600" cy="4664075"/>
          </a:xfrm>
        </p:spPr>
        <p:txBody>
          <a:bodyPr anchor="ctr">
            <a:normAutofit/>
          </a:bodyPr>
          <a:lstStyle>
            <a:lvl1pPr latinLnBrk="0">
              <a:defRPr sz="2000"/>
            </a:lvl1pPr>
            <a:lvl2pPr latinLnBrk="0">
              <a:defRPr sz="1800"/>
            </a:lvl2pPr>
            <a:lvl3pPr latinLnBrk="0">
              <a:defRPr sz="1600"/>
            </a:lvl3pPr>
            <a:lvl4pPr latinLnBrk="0">
              <a:defRPr sz="1400"/>
            </a:lvl4pPr>
            <a:lvl5pPr latinLnBrk="0">
              <a:defRPr sz="14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6338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lumns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latinLnBrk="0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664074"/>
          </a:xfrm>
        </p:spPr>
        <p:txBody>
          <a:bodyPr anchor="t">
            <a:normAutofit/>
          </a:bodyPr>
          <a:lstStyle>
            <a:lvl1pPr latinLnBrk="0">
              <a:defRPr sz="2000"/>
            </a:lvl1pPr>
            <a:lvl2pPr latinLnBrk="0">
              <a:defRPr sz="1800"/>
            </a:lvl2pPr>
            <a:lvl3pPr latinLnBrk="0">
              <a:defRPr sz="1600"/>
            </a:lvl3pPr>
            <a:lvl4pPr latinLnBrk="0">
              <a:defRPr sz="1400"/>
            </a:lvl4pPr>
            <a:lvl5pPr latinLnBrk="0">
              <a:defRPr sz="14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4"/>
            <a:ext cx="5181600" cy="4664075"/>
          </a:xfrm>
        </p:spPr>
        <p:txBody>
          <a:bodyPr anchor="t">
            <a:normAutofit/>
          </a:bodyPr>
          <a:lstStyle>
            <a:lvl1pPr latinLnBrk="0">
              <a:defRPr sz="2000"/>
            </a:lvl1pPr>
            <a:lvl2pPr latinLnBrk="0">
              <a:defRPr sz="1800"/>
            </a:lvl2pPr>
            <a:lvl3pPr latinLnBrk="0">
              <a:defRPr sz="1600"/>
            </a:lvl3pPr>
            <a:lvl4pPr latinLnBrk="0">
              <a:defRPr sz="1400"/>
            </a:lvl4pPr>
            <a:lvl5pPr latinLnBrk="0">
              <a:defRPr sz="14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780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9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9" y="1778399"/>
            <a:ext cx="5157787" cy="648001"/>
          </a:xfrm>
        </p:spPr>
        <p:txBody>
          <a:bodyPr anchor="ctr">
            <a:normAutofit/>
          </a:bodyPr>
          <a:lstStyle>
            <a:lvl1pPr marL="0" indent="0" latinLnBrk="0">
              <a:buNone/>
              <a:defRPr sz="2800" b="1" baseline="0">
                <a:latin typeface="+mj-lt"/>
                <a:ea typeface="+mj-ea"/>
                <a:cs typeface="SirinStencil" charset="0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>
            <a:normAutofit/>
          </a:bodyPr>
          <a:lstStyle>
            <a:lvl1pPr latinLnBrk="0">
              <a:defRPr sz="2000"/>
            </a:lvl1pPr>
            <a:lvl2pPr latinLnBrk="0">
              <a:defRPr sz="1800"/>
            </a:lvl2pPr>
            <a:lvl3pPr latinLnBrk="0">
              <a:defRPr sz="1600"/>
            </a:lvl3pPr>
            <a:lvl4pPr latinLnBrk="0">
              <a:defRPr sz="1400"/>
            </a:lvl4pPr>
            <a:lvl5pPr latinLnBrk="0">
              <a:defRPr sz="14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2" y="1778399"/>
            <a:ext cx="5183188" cy="648001"/>
          </a:xfrm>
        </p:spPr>
        <p:txBody>
          <a:bodyPr anchor="ctr">
            <a:normAutofit/>
          </a:bodyPr>
          <a:lstStyle>
            <a:lvl1pPr marL="0" indent="0">
              <a:buNone/>
              <a:defRPr lang="en-US" altLang="ko-KR" sz="2800" b="1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Monoton" charset="0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marL="0" lvl="0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>
                <a:srgbClr val="FF3300"/>
              </a:buClr>
              <a:buFont typeface="Arial" panose="020B0604020202020204" pitchFamily="34" charset="0"/>
              <a:buNone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2" y="2505075"/>
            <a:ext cx="5183188" cy="3684588"/>
          </a:xfrm>
        </p:spPr>
        <p:txBody>
          <a:bodyPr>
            <a:normAutofit/>
          </a:bodyPr>
          <a:lstStyle>
            <a:lvl1pPr latinLnBrk="0">
              <a:defRPr sz="2000"/>
            </a:lvl1pPr>
            <a:lvl2pPr latinLnBrk="0">
              <a:defRPr sz="1800"/>
            </a:lvl2pPr>
            <a:lvl3pPr latinLnBrk="0">
              <a:defRPr sz="1600"/>
            </a:lvl3pPr>
            <a:lvl4pPr latinLnBrk="0">
              <a:defRPr sz="1400"/>
            </a:lvl4pPr>
            <a:lvl5pPr latinLnBrk="0">
              <a:defRPr sz="14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0441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4"/>
            <a:ext cx="10515600" cy="4638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7D17A344-6D7C-4984-BF17-9AE7BEB57807}"/>
              </a:ext>
            </a:extLst>
          </p:cNvPr>
          <p:cNvGrpSpPr/>
          <p:nvPr userDrawn="1"/>
        </p:nvGrpSpPr>
        <p:grpSpPr>
          <a:xfrm>
            <a:off x="0" y="6516093"/>
            <a:ext cx="1716737" cy="313861"/>
            <a:chOff x="9574310" y="475081"/>
            <a:chExt cx="1716737" cy="313861"/>
          </a:xfrm>
        </p:grpSpPr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801D1905-60D7-4932-BD69-3101B5A05C21}"/>
                </a:ext>
              </a:extLst>
            </p:cNvPr>
            <p:cNvCxnSpPr>
              <a:cxnSpLocks/>
            </p:cNvCxnSpPr>
            <p:nvPr/>
          </p:nvCxnSpPr>
          <p:spPr>
            <a:xfrm>
              <a:off x="11291047" y="488011"/>
              <a:ext cx="0" cy="288000"/>
            </a:xfrm>
            <a:prstGeom prst="line">
              <a:avLst/>
            </a:prstGeom>
            <a:ln w="28575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바닥글 개체 틀 3">
              <a:extLst>
                <a:ext uri="{FF2B5EF4-FFF2-40B4-BE49-F238E27FC236}">
                  <a16:creationId xmlns:a16="http://schemas.microsoft.com/office/drawing/2014/main" id="{ECA9A5FF-CD52-47B4-B8AE-FC54A2D3B886}"/>
                </a:ext>
              </a:extLst>
            </p:cNvPr>
            <p:cNvSpPr txBox="1">
              <a:spLocks/>
            </p:cNvSpPr>
            <p:nvPr/>
          </p:nvSpPr>
          <p:spPr>
            <a:xfrm>
              <a:off x="9574310" y="475081"/>
              <a:ext cx="1689841" cy="313861"/>
            </a:xfrm>
            <a:prstGeom prst="rect">
              <a:avLst/>
            </a:prstGeom>
            <a:ln w="28575" cap="flat" cmpd="sng" algn="ctr">
              <a:noFill/>
              <a:prstDash val="solid"/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horz" lIns="91440" tIns="45720" rIns="91440" bIns="45720" rtlCol="0" anchor="ctr"/>
            <a:lstStyle>
              <a:defPPr>
                <a:defRPr lang="en-US"/>
              </a:defPPr>
              <a:lvl1pPr marL="0" algn="ctr" defTabSz="914400" rtl="0" eaLnBrk="1" latinLnBrk="0" hangingPunct="1">
                <a:defRPr sz="1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>
                  <a:solidFill>
                    <a:schemeClr val="tx1"/>
                  </a:solidFill>
                </a:rPr>
                <a:t>Hacker’s In </a:t>
              </a:r>
              <a:r>
                <a:rPr lang="en-US" altLang="ko-KR" err="1">
                  <a:solidFill>
                    <a:schemeClr val="tx1"/>
                  </a:solidFill>
                </a:rPr>
                <a:t>inTrusion</a:t>
              </a:r>
              <a:endParaRPr lang="en-US" altLang="ko-KR">
                <a:solidFill>
                  <a:schemeClr val="tx1"/>
                </a:solidFill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B6CA62D2-8D3B-472E-A60D-AE93019400FD}"/>
              </a:ext>
            </a:extLst>
          </p:cNvPr>
          <p:cNvSpPr txBox="1"/>
          <p:nvPr userDrawn="1"/>
        </p:nvSpPr>
        <p:spPr>
          <a:xfrm>
            <a:off x="1689841" y="6516093"/>
            <a:ext cx="527482" cy="313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CB15BF13-0622-4A59-B29F-164774F9CAD9}" type="slidenum">
              <a:rPr lang="ko-KR" altLang="en-US" sz="1400" b="1" kern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rPr>
              <a:pPr algn="ctr"/>
              <a:t>‹#›</a:t>
            </a:fld>
            <a:endParaRPr lang="ko-KR" altLang="en-US" sz="1400" b="1" kern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59487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72" r:id="rId3"/>
    <p:sldLayoutId id="2147483663" r:id="rId4"/>
    <p:sldLayoutId id="2147483664" r:id="rId5"/>
    <p:sldLayoutId id="2147483665" r:id="rId6"/>
    <p:sldLayoutId id="2147483666" r:id="rId7"/>
    <p:sldLayoutId id="2147483671" r:id="rId8"/>
    <p:sldLayoutId id="2147483667" r:id="rId9"/>
    <p:sldLayoutId id="2147483668" r:id="rId10"/>
    <p:sldLayoutId id="2147483669" r:id="rId11"/>
    <p:sldLayoutId id="2147483670" r:id="rId12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  <p:hf hdr="0" dt="0"/>
  <p:txStyles>
    <p:titleStyle>
      <a:lvl1pPr algn="l" defTabSz="914377" rtl="0" eaLnBrk="1" latinLnBrk="1" hangingPunct="1">
        <a:lnSpc>
          <a:spcPct val="90000"/>
        </a:lnSpc>
        <a:spcBef>
          <a:spcPct val="0"/>
        </a:spcBef>
        <a:buNone/>
        <a:defRPr sz="4000" b="0" kern="1200" spc="100" baseline="0">
          <a:solidFill>
            <a:schemeClr val="tx1"/>
          </a:solidFill>
          <a:latin typeface="+mj-lt"/>
          <a:ea typeface="+mj-ea"/>
          <a:cs typeface="Bungee Shade" charset="0"/>
        </a:defRPr>
      </a:lvl1pPr>
    </p:titleStyle>
    <p:bodyStyle>
      <a:lvl1pPr marL="274320" indent="-274320" algn="l" defTabSz="914377" rtl="0" eaLnBrk="1" latinLnBrk="1" hangingPunct="1">
        <a:lnSpc>
          <a:spcPct val="100000"/>
        </a:lnSpc>
        <a:spcBef>
          <a:spcPts val="0"/>
        </a:spcBef>
        <a:spcAft>
          <a:spcPts val="900"/>
        </a:spcAft>
        <a:buClr>
          <a:srgbClr val="FF3300"/>
        </a:buClr>
        <a:buFont typeface="Arial" panose="020B0604020202020204" pitchFamily="34" charset="0"/>
        <a:buChar char="•"/>
        <a:defRPr sz="2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Amaranth" charset="0"/>
        </a:defRPr>
      </a:lvl1pPr>
      <a:lvl2pPr marL="685783" indent="-274320" algn="l" defTabSz="914377" rtl="0" eaLnBrk="1" latinLnBrk="1" hangingPunct="1">
        <a:lnSpc>
          <a:spcPct val="100000"/>
        </a:lnSpc>
        <a:spcBef>
          <a:spcPts val="0"/>
        </a:spcBef>
        <a:spcAft>
          <a:spcPts val="900"/>
        </a:spcAft>
        <a:buClr>
          <a:srgbClr val="00B050"/>
        </a:buClr>
        <a:buFont typeface="Wingdings" panose="05000000000000000000" pitchFamily="2" charset="2"/>
        <a:buChar char=""/>
        <a:defRPr sz="20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Amaranth" charset="0"/>
        </a:defRPr>
      </a:lvl2pPr>
      <a:lvl3pPr marL="1142971" indent="-228594" algn="l" defTabSz="914377" rtl="0" eaLnBrk="1" latinLnBrk="1" hangingPunct="1">
        <a:lnSpc>
          <a:spcPct val="100000"/>
        </a:lnSpc>
        <a:spcBef>
          <a:spcPts val="0"/>
        </a:spcBef>
        <a:spcAft>
          <a:spcPts val="900"/>
        </a:spcAft>
        <a:buClr>
          <a:srgbClr val="00B0F0"/>
        </a:buClr>
        <a:buFont typeface="Arial" panose="020B0604020202020204" pitchFamily="34" charset="0"/>
        <a:buChar char="•"/>
        <a:defRPr sz="18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Amaranth" charset="0"/>
        </a:defRPr>
      </a:lvl3pPr>
      <a:lvl4pPr marL="1600160" indent="-228594" algn="l" defTabSz="914377" rtl="0" eaLnBrk="1" latinLnBrk="1" hangingPunct="1">
        <a:lnSpc>
          <a:spcPct val="100000"/>
        </a:lnSpc>
        <a:spcBef>
          <a:spcPts val="0"/>
        </a:spcBef>
        <a:spcAft>
          <a:spcPts val="900"/>
        </a:spcAft>
        <a:buFont typeface="Arial" panose="020B0604020202020204" pitchFamily="34" charset="0"/>
        <a:buChar char="•"/>
        <a:defRPr sz="16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Amaranth" charset="0"/>
        </a:defRPr>
      </a:lvl4pPr>
      <a:lvl5pPr marL="2057349" indent="-228594" algn="l" defTabSz="914377" rtl="0" eaLnBrk="1" latinLnBrk="1" hangingPunct="1">
        <a:lnSpc>
          <a:spcPct val="100000"/>
        </a:lnSpc>
        <a:spcBef>
          <a:spcPts val="0"/>
        </a:spcBef>
        <a:spcAft>
          <a:spcPts val="900"/>
        </a:spcAft>
        <a:buFont typeface="Arial" panose="020B0604020202020204" pitchFamily="34" charset="0"/>
        <a:buChar char="•"/>
        <a:defRPr sz="16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Amaranth" charset="0"/>
        </a:defRPr>
      </a:lvl5pPr>
      <a:lvl6pPr marL="2514537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0.pn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296A95D5-2BB0-49F8-A211-55144E5703E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Chapter 10:</a:t>
            </a:r>
            <a:r>
              <a:rPr lang="ko-KR" altLang="en-US" dirty="0"/>
              <a:t> </a:t>
            </a:r>
            <a:r>
              <a:rPr lang="en-US" altLang="ko-KR" dirty="0"/>
              <a:t>Other Pubic-Key Cryptosystems</a:t>
            </a:r>
            <a:endParaRPr lang="ko-KR" altLang="en-US" dirty="0"/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12D69DC5-F396-4F9A-BAF3-B7D44479FF5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/>
              <a:t>Freshman Seminar</a:t>
            </a:r>
          </a:p>
          <a:p>
            <a:r>
              <a:rPr lang="en-US" altLang="ko-KR" dirty="0"/>
              <a:t>2022.01.21</a:t>
            </a:r>
          </a:p>
          <a:p>
            <a:r>
              <a:rPr lang="en-US" altLang="ko-KR" dirty="0" err="1"/>
              <a:t>Sumin</a:t>
            </a:r>
            <a:r>
              <a:rPr lang="en-US" altLang="ko-KR"/>
              <a:t> Sohn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6189008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5E5C07-1173-7D4E-B3C4-03AE38AC4D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</p:spPr>
        <p:txBody>
          <a:bodyPr anchor="ctr">
            <a:normAutofit/>
          </a:bodyPr>
          <a:lstStyle/>
          <a:p>
            <a:r>
              <a:rPr kumimoji="1" lang="en-US" altLang="ko-KR"/>
              <a:t>MitM Procedures - Alice</a:t>
            </a:r>
            <a:endParaRPr kumimoji="1"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1D3077AE-CD45-4326-A4C0-7232BC437B92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5488460" cy="4664074"/>
              </a:xfrm>
            </p:spPr>
            <p:txBody>
              <a:bodyPr>
                <a:normAutofit/>
              </a:bodyPr>
              <a:lstStyle/>
              <a:p>
                <a:r>
                  <a:rPr lang="en" altLang="ko-KR"/>
                  <a:t>Darth prepares private keys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" altLang="ko-KR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" altLang="ko-KR"/>
                  <a:t> and corresponding public keys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" altLang="ko-KR"/>
                  <a:t>, </a:t>
                </a:r>
                <a14:m>
                  <m:oMath xmlns:m="http://schemas.openxmlformats.org/officeDocument/2006/math">
                    <m:r>
                      <a:rPr kumimoji="1" lang="en-US" altLang="ko-KR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kumimoji="1"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" altLang="ko-KR"/>
                  <a:t> </a:t>
                </a:r>
              </a:p>
              <a:p>
                <a:r>
                  <a:rPr lang="en" altLang="ko-KR"/>
                  <a:t>Imitating Bob</a:t>
                </a:r>
              </a:p>
              <a:p>
                <a:pPr lvl="1"/>
                <a:r>
                  <a:rPr lang="en" altLang="ko-KR"/>
                  <a:t>Alice transmits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" altLang="ko-KR" i="1"/>
                  <a:t> </a:t>
                </a:r>
                <a:r>
                  <a:rPr lang="en" altLang="ko-KR"/>
                  <a:t>to Bob </a:t>
                </a:r>
              </a:p>
              <a:p>
                <a:pPr lvl="1"/>
                <a:r>
                  <a:rPr lang="en" altLang="ko-KR"/>
                  <a:t>Darth intercepts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" altLang="ko-KR" i="1"/>
                  <a:t> </a:t>
                </a:r>
                <a:r>
                  <a:rPr lang="en" altLang="ko-KR"/>
                  <a:t>and transmits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" altLang="ko-KR"/>
                  <a:t> creating shared secret key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kumimoji="1" lang="en-US" altLang="ko-KR" b="0" i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kumimoji="1"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sSub>
                          <m:sSubPr>
                            <m:ctrlP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p>
                    </m:sSup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" altLang="ko-KR"/>
                  <a:t> with Alice</a:t>
                </a:r>
              </a:p>
              <a:p>
                <a:pPr lvl="1"/>
                <a:r>
                  <a:rPr lang="en" altLang="ko-KR"/>
                  <a:t>Alice receives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" altLang="ko-KR"/>
                  <a:t> and creates shared secret key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kumimoji="1" lang="en-US" altLang="ko-KR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kumimoji="1"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  <m: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sSub>
                          <m:sSubPr>
                            <m:ctrlP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sup>
                    </m:sSup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" altLang="ko-KR"/>
                  <a:t> with Darth</a:t>
                </a:r>
              </a:p>
            </p:txBody>
          </p:sp>
        </mc:Choice>
        <mc:Fallback xmlns="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1D3077AE-CD45-4326-A4C0-7232BC437B9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5488460" cy="4664074"/>
              </a:xfrm>
              <a:blipFill>
                <a:blip r:embed="rId2"/>
                <a:stretch>
                  <a:fillRect l="-1155" r="-277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C0B05251-FE05-9A42-9084-D6D7BD9FA28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059018" y="533885"/>
            <a:ext cx="4512872" cy="5955815"/>
          </a:xfrm>
          <a:prstGeom prst="rect">
            <a:avLst/>
          </a:prstGeom>
          <a:noFill/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726C5D52-660D-084B-90F3-3D0916010620}"/>
              </a:ext>
            </a:extLst>
          </p:cNvPr>
          <p:cNvSpPr/>
          <p:nvPr/>
        </p:nvSpPr>
        <p:spPr>
          <a:xfrm>
            <a:off x="6824546" y="613317"/>
            <a:ext cx="3122342" cy="558676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968009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5E5C07-1173-7D4E-B3C4-03AE38AC4D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</p:spPr>
        <p:txBody>
          <a:bodyPr anchor="ctr">
            <a:normAutofit/>
          </a:bodyPr>
          <a:lstStyle/>
          <a:p>
            <a:r>
              <a:rPr kumimoji="1" lang="en-US" altLang="ko-KR"/>
              <a:t>MitM Procedures - Bob</a:t>
            </a:r>
            <a:endParaRPr kumimoji="1"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1D3077AE-CD45-4326-A4C0-7232BC437B92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5476104" cy="4664074"/>
              </a:xfrm>
            </p:spPr>
            <p:txBody>
              <a:bodyPr>
                <a:normAutofit/>
              </a:bodyPr>
              <a:lstStyle/>
              <a:p>
                <a:r>
                  <a:rPr lang="en" altLang="ko-KR"/>
                  <a:t>Imitating Alice</a:t>
                </a:r>
              </a:p>
              <a:p>
                <a:pPr lvl="1"/>
                <a:r>
                  <a:rPr lang="en" altLang="ko-KR"/>
                  <a:t>Darth transmits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" altLang="ko-KR"/>
                  <a:t> to Bob</a:t>
                </a:r>
              </a:p>
              <a:p>
                <a:pPr lvl="1"/>
                <a:r>
                  <a:rPr lang="en" altLang="ko-KR"/>
                  <a:t>Bob receives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" altLang="ko-KR"/>
                  <a:t> and creates shared secret key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en-US" altLang="ko-KR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kumimoji="1"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  <m: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sSub>
                          <m:sSubPr>
                            <m:ctrlP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</m:sup>
                    </m:sSup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" altLang="ko-KR"/>
                  <a:t> with Darth and transmits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" altLang="ko-KR"/>
                  <a:t> to Alice</a:t>
                </a:r>
              </a:p>
              <a:p>
                <a:pPr lvl="1"/>
                <a:r>
                  <a:rPr lang="en" altLang="ko-KR"/>
                  <a:t>Darth intercepts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" altLang="ko-KR" i="1"/>
                  <a:t> </a:t>
                </a:r>
                <a:r>
                  <a:rPr lang="en" altLang="ko-KR"/>
                  <a:t>and creates shared secret key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en-US" altLang="ko-KR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kumimoji="1"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sSub>
                          <m:sSubPr>
                            <m:ctrlP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  <m: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p>
                    </m:sSup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" altLang="ko-KR"/>
                  <a:t> with Bob</a:t>
                </a:r>
              </a:p>
              <a:p>
                <a:r>
                  <a:rPr lang="en" altLang="ko-KR"/>
                  <a:t>Total 2 secret shared key established</a:t>
                </a:r>
              </a:p>
              <a:p>
                <a:pPr lvl="1"/>
                <a:endParaRPr lang="en" altLang="ko-KR"/>
              </a:p>
            </p:txBody>
          </p:sp>
        </mc:Choice>
        <mc:Fallback xmlns="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1D3077AE-CD45-4326-A4C0-7232BC437B9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5476104" cy="4664074"/>
              </a:xfrm>
              <a:blipFill>
                <a:blip r:embed="rId2"/>
                <a:stretch>
                  <a:fillRect l="-1157" r="-23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C0B05251-FE05-9A42-9084-D6D7BD9FA28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059018" y="533885"/>
            <a:ext cx="4512872" cy="5955815"/>
          </a:xfrm>
          <a:prstGeom prst="rect">
            <a:avLst/>
          </a:prstGeom>
          <a:noFill/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C0E8EA2C-9C11-D940-ADDC-7A12928EC30C}"/>
              </a:ext>
            </a:extLst>
          </p:cNvPr>
          <p:cNvSpPr/>
          <p:nvPr/>
        </p:nvSpPr>
        <p:spPr>
          <a:xfrm>
            <a:off x="8603815" y="613317"/>
            <a:ext cx="3122342" cy="558676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516975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5E5C07-1173-7D4E-B3C4-03AE38AC4D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</p:spPr>
        <p:txBody>
          <a:bodyPr anchor="ctr">
            <a:normAutofit/>
          </a:bodyPr>
          <a:lstStyle/>
          <a:p>
            <a:r>
              <a:rPr kumimoji="1" lang="en-US" altLang="ko-KR"/>
              <a:t>MitM - Sending Messages</a:t>
            </a:r>
            <a:endParaRPr kumimoji="1"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1D3077AE-CD45-4326-A4C0-7232BC437B92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5476104" cy="4664074"/>
              </a:xfrm>
            </p:spPr>
            <p:txBody>
              <a:bodyPr>
                <a:normAutofit/>
              </a:bodyPr>
              <a:lstStyle/>
              <a:p>
                <a:r>
                  <a:rPr lang="en" altLang="ko-KR"/>
                  <a:t>Bob and Alice think that the share a secret key, but Bob and Darth share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" altLang="ko-KR"/>
                  <a:t> and Alice and Darth share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" altLang="ko-KR"/>
              </a:p>
              <a:p>
                <a:r>
                  <a:rPr lang="en" altLang="ko-KR"/>
                  <a:t>Process of sending messages</a:t>
                </a:r>
              </a:p>
              <a:p>
                <a:pPr lvl="1"/>
                <a:r>
                  <a:rPr lang="en" altLang="ko-KR"/>
                  <a:t>Alice sends an encrypted message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kumimoji="1"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endParaRPr lang="en" altLang="ko-KR"/>
              </a:p>
              <a:p>
                <a:pPr lvl="1"/>
                <a:r>
                  <a:rPr lang="en" altLang="ko-KR"/>
                  <a:t>Darth intercepts the encrypted message and decrypts it to recover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endParaRPr lang="en" altLang="ko-KR"/>
              </a:p>
              <a:p>
                <a:pPr lvl="1"/>
                <a:r>
                  <a:rPr lang="en" altLang="ko-KR"/>
                  <a:t>Darth sends Bob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kumimoji="1"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, </m:t>
                    </m:r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𝑀</m:t>
                    </m:r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" altLang="ko-KR"/>
                  <a:t> or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kumimoji="1"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, </m:t>
                    </m:r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𝑀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′</m:t>
                    </m:r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endParaRPr lang="en" altLang="ko-KR"/>
              </a:p>
              <a:p>
                <a:pPr lvl="2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" altLang="ko-KR"/>
                  <a:t>: Relay message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" altLang="ko-KR"/>
                  <a:t>: Manipulate message</a:t>
                </a:r>
              </a:p>
            </p:txBody>
          </p:sp>
        </mc:Choice>
        <mc:Fallback xmlns="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1D3077AE-CD45-4326-A4C0-7232BC437B9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5476104" cy="4664074"/>
              </a:xfrm>
              <a:blipFill>
                <a:blip r:embed="rId2"/>
                <a:stretch>
                  <a:fillRect l="-11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C0B05251-FE05-9A42-9084-D6D7BD9FA28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059018" y="533885"/>
            <a:ext cx="4512872" cy="5955815"/>
          </a:xfrm>
          <a:prstGeom prst="rect">
            <a:avLst/>
          </a:prstGeom>
          <a:noFill/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7FD83F55-5A59-6240-8968-6B672CC8B98D}"/>
              </a:ext>
            </a:extLst>
          </p:cNvPr>
          <p:cNvSpPr/>
          <p:nvPr/>
        </p:nvSpPr>
        <p:spPr>
          <a:xfrm>
            <a:off x="6875800" y="5363737"/>
            <a:ext cx="4879308" cy="83634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661894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119430-9286-A644-B909-22520AB61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10.2 </a:t>
            </a:r>
            <a:r>
              <a:rPr lang="en-US" altLang="ko-KR" err="1"/>
              <a:t>Elgamal</a:t>
            </a:r>
            <a:r>
              <a:rPr lang="en-US" altLang="ko-KR"/>
              <a:t> Cryptographic System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93DF22D-147F-6D4F-AD74-97A057C6B4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957737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7D9E4B-5AF0-7B46-995A-597994867E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11193966" cy="1325563"/>
          </a:xfrm>
        </p:spPr>
        <p:txBody>
          <a:bodyPr/>
          <a:lstStyle/>
          <a:p>
            <a:r>
              <a:rPr lang="en-US" altLang="ko-KR"/>
              <a:t>Introduction of </a:t>
            </a:r>
            <a:r>
              <a:rPr lang="en-US" altLang="ko-KR" err="1"/>
              <a:t>Elgamal</a:t>
            </a:r>
            <a:r>
              <a:rPr lang="en-US" altLang="ko-KR"/>
              <a:t> Cryptosystem</a:t>
            </a:r>
            <a:endParaRPr kumimoji="1"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B0A88C47-0766-9B47-9D3A-D515B778AF6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en-US" altLang="ko-KR"/>
                  <a:t>Public-key scheme base on discrete logarithms</a:t>
                </a:r>
              </a:p>
              <a:p>
                <a:r>
                  <a:rPr kumimoji="1" lang="en-US" altLang="ko-KR"/>
                  <a:t>Closely related to Diffie-Hellman technique</a:t>
                </a:r>
              </a:p>
              <a:p>
                <a:r>
                  <a:rPr kumimoji="1" lang="en-US" altLang="ko-KR"/>
                  <a:t>Global elements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kumimoji="1" lang="en-US" altLang="ko-KR"/>
                  <a:t>: large prime number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kumimoji="1" lang="ko-KR" alt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kumimoji="1" lang="en-US" altLang="ko-KR"/>
                  <a:t>: primitive root of </a:t>
                </a:r>
                <a14:m>
                  <m:oMath xmlns:m="http://schemas.openxmlformats.org/officeDocument/2006/math"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endParaRPr kumimoji="1" lang="en-US" altLang="ko-KR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B0A88C47-0766-9B47-9D3A-D515B778AF6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44" t="-109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332715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86D6AC-E3DF-514B-A090-FA7A1F5446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err="1"/>
              <a:t>Elgamal</a:t>
            </a:r>
            <a:r>
              <a:rPr lang="en-US" altLang="ko-KR"/>
              <a:t> Cryptosystem Details #1</a:t>
            </a:r>
            <a:endParaRPr kumimoji="1"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90FA2713-7B1B-8F41-96C6-B279A365199F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kumimoji="1" lang="en-US" altLang="ko-KR" dirty="0"/>
                  <a:t>Generating private/public key pair of user </a:t>
                </a:r>
                <a14:m>
                  <m:oMath xmlns:m="http://schemas.openxmlformats.org/officeDocument/2006/math">
                    <m:r>
                      <a:rPr kumimoji="1" lang="en-US" altLang="ko-KR" b="0" i="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kumimoji="1" lang="en-US" altLang="ko-KR" dirty="0"/>
              </a:p>
              <a:p>
                <a:pPr lvl="1"/>
                <a:r>
                  <a:rPr kumimoji="1" lang="en-US" altLang="ko-KR" dirty="0"/>
                  <a:t>Generate random integer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kumimoji="1" lang="en-US" altLang="ko-KR" b="0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kumimoji="1" lang="en-US" altLang="ko-KR" dirty="0"/>
                  <a:t>, </a:t>
                </a:r>
                <a14:m>
                  <m:oMath xmlns:m="http://schemas.openxmlformats.org/officeDocument/2006/math">
                    <m:r>
                      <a:rPr kumimoji="1" lang="en-US" altLang="ko-KR" b="0" i="1">
                        <a:latin typeface="Cambria Math" panose="02040503050406030204" pitchFamily="18" charset="0"/>
                      </a:rPr>
                      <m:t>1&lt;</m:t>
                    </m:r>
                    <m:sSub>
                      <m:sSubPr>
                        <m:ctrlPr>
                          <a:rPr kumimoji="1"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kumimoji="1" lang="en-US" altLang="ko-KR" b="0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kumimoji="1" lang="en-US" altLang="ko-KR" b="0" i="1">
                        <a:latin typeface="Cambria Math" panose="02040503050406030204" pitchFamily="18" charset="0"/>
                      </a:rPr>
                      <m:t>&lt;</m:t>
                    </m:r>
                    <m:r>
                      <a:rPr kumimoji="1" lang="en-US" altLang="ko-KR" b="0" i="1">
                        <a:latin typeface="Cambria Math" panose="02040503050406030204" pitchFamily="18" charset="0"/>
                      </a:rPr>
                      <m:t>𝑞</m:t>
                    </m:r>
                    <m:r>
                      <a:rPr kumimoji="1" lang="en-US" altLang="ko-KR" b="0" i="1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kumimoji="1" lang="en-US" altLang="ko-KR" dirty="0"/>
              </a:p>
              <a:p>
                <a:pPr lvl="1"/>
                <a:r>
                  <a:rPr kumimoji="1" lang="en-US" altLang="ko-KR" dirty="0"/>
                  <a:t>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kumimoji="1" lang="en-US" altLang="ko-KR" b="0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kumimoji="1" lang="en-US" altLang="ko-KR" b="0" i="1">
                        <a:latin typeface="Cambria Math" panose="02040503050406030204" pitchFamily="18" charset="0"/>
                      </a:rPr>
                      <m:t> =</m:t>
                    </m:r>
                    <m:sSup>
                      <m:sSupPr>
                        <m:ctrlPr>
                          <a:rPr kumimoji="1"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R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p>
                        <m:sSub>
                          <m:sSubPr>
                            <m:ctrlP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b="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kumimoji="1" lang="en-US" altLang="ko-KR" b="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sup>
                    </m:sSup>
                    <m:r>
                      <a:rPr kumimoji="1" lang="en-US" altLang="ko-KR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kumimoji="1" lang="en-US" altLang="ko-KR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kumimoji="1" lang="en-US" altLang="ko-KR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kumimoji="1" lang="en-US" altLang="ko-KR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kumimoji="1" lang="en-US" altLang="ko-KR" dirty="0"/>
                  <a:t>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b="0" i="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" altLang="ko-KR" dirty="0"/>
                  <a:t>’s private key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kumimoji="1" lang="en-US" altLang="ko-KR" b="0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" altLang="ko-KR" dirty="0"/>
                  <a:t> </a:t>
                </a:r>
                <a:r>
                  <a:rPr lang="en" altLang="ko-KR" i="1" dirty="0"/>
                  <a:t> </a:t>
                </a:r>
                <a:r>
                  <a:rPr lang="en" altLang="ko-KR" dirty="0"/>
                  <a:t>and </a:t>
                </a:r>
                <a14:m>
                  <m:oMath xmlns:m="http://schemas.openxmlformats.org/officeDocument/2006/math">
                    <m:r>
                      <a:rPr lang="en-US" altLang="ko-KR" b="0" i="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" altLang="ko-KR" dirty="0"/>
                  <a:t>’s public key is </a:t>
                </a:r>
                <a14:m>
                  <m:oMath xmlns:m="http://schemas.openxmlformats.org/officeDocument/2006/math">
                    <m:r>
                      <a:rPr lang="en-US" altLang="ko-KR" b="0" i="1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altLang="ko-KR" b="0" i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ko-KR" b="0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altLang="ko-KR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kumimoji="1"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kumimoji="1" lang="en-US" altLang="ko-KR" b="0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kumimoji="1" lang="en-US" altLang="ko-KR" b="0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" altLang="ko-KR" dirty="0"/>
              </a:p>
              <a:p>
                <a:r>
                  <a:rPr lang="en" altLang="ko-KR" dirty="0"/>
                  <a:t>Any user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" altLang="ko-KR" dirty="0"/>
                  <a:t> encrypt a message as follows</a:t>
                </a:r>
              </a:p>
              <a:p>
                <a:pPr lvl="1"/>
                <a:r>
                  <a:rPr lang="en" altLang="ko-KR" dirty="0"/>
                  <a:t>Represent the message as an integer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" altLang="ko-KR" dirty="0"/>
                  <a:t> </a:t>
                </a:r>
              </a:p>
              <a:p>
                <a:pPr lvl="1"/>
                <a:r>
                  <a:rPr lang="en" altLang="ko-KR" dirty="0"/>
                  <a:t>Choose a random integer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" altLang="ko-KR" i="1" dirty="0"/>
                  <a:t> </a:t>
                </a:r>
                <a:r>
                  <a:rPr lang="en" altLang="ko-KR" dirty="0"/>
                  <a:t>such that  </a:t>
                </a:r>
                <a14:m>
                  <m:oMath xmlns:m="http://schemas.openxmlformats.org/officeDocument/2006/math"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1&lt;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&lt;</m:t>
                    </m:r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endParaRPr lang="en" altLang="ko-KR" dirty="0"/>
              </a:p>
              <a:p>
                <a:pPr lvl="1"/>
                <a:r>
                  <a:rPr lang="en" altLang="ko-KR" dirty="0"/>
                  <a:t>Compute a one-time key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i="1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kumimoji="1" lang="en-US" altLang="ko-KR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endParaRPr lang="en" altLang="ko-KR" dirty="0"/>
              </a:p>
              <a:p>
                <a:pPr lvl="1"/>
                <a:r>
                  <a:rPr lang="en" altLang="ko-KR" dirty="0"/>
                  <a:t>Encrypt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" altLang="ko-KR" i="1" dirty="0"/>
                  <a:t> </a:t>
                </a:r>
                <a:r>
                  <a:rPr lang="en" altLang="ko-KR" dirty="0"/>
                  <a:t>as the pair of integers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kumimoji="1"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en-US" altLang="ko-KR" b="0" i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kumimoji="1"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" altLang="ko-KR" dirty="0"/>
                  <a:t>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p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kumimoji="1"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" altLang="ko-KR" i="1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𝐾𝑀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endParaRPr lang="en" altLang="ko-KR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90FA2713-7B1B-8F41-96C6-B279A365199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1059" t="-131" b="-91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03C0B5ED-455E-824F-AAB7-BCE3C4B3533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707688" y="1427106"/>
            <a:ext cx="4961996" cy="528592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3249733-4C67-F14C-A043-645E5C674DEA}"/>
              </a:ext>
            </a:extLst>
          </p:cNvPr>
          <p:cNvSpPr/>
          <p:nvPr/>
        </p:nvSpPr>
        <p:spPr>
          <a:xfrm>
            <a:off x="6646126" y="2263698"/>
            <a:ext cx="5057011" cy="333421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926226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86D6AC-E3DF-514B-A090-FA7A1F5446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err="1"/>
              <a:t>Elgamal</a:t>
            </a:r>
            <a:r>
              <a:rPr lang="en-US" altLang="ko-KR"/>
              <a:t> Cryptosystem Details #2</a:t>
            </a:r>
            <a:endParaRPr kumimoji="1"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90FA2713-7B1B-8F41-96C6-B279A365199F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" altLang="ko-KR"/>
                  <a:t>User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" altLang="ko-KR"/>
                  <a:t> recovers the plaintext as follows </a:t>
                </a:r>
              </a:p>
              <a:p>
                <a:pPr lvl="1"/>
                <a:r>
                  <a:rPr lang="en" altLang="ko-KR"/>
                  <a:t>Recover the key by computing </a:t>
                </a:r>
                <a14:m>
                  <m:oMath xmlns:m="http://schemas.openxmlformats.org/officeDocument/2006/math"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br>
                  <a:rPr lang="en-US" altLang="ko-KR" b="0" i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kumimoji="1"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b="0" i="1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kumimoji="1" lang="en-US" altLang="ko-KR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  <m:sup>
                        <m:sSub>
                          <m:sSubPr>
                            <m:ctrlP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sup>
                    </m:sSup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𝑞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kumimoji="1"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p>
                        <m:r>
                          <a:rPr kumimoji="1"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sSub>
                          <m:sSubPr>
                            <m:ctrlP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sup>
                    </m:sSup>
                    <m:r>
                      <a:rPr kumimoji="1"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</m:oMath>
                </a14:m>
                <a:endParaRPr kumimoji="1" lang="en-US" altLang="ko-KR"/>
              </a:p>
              <a:p>
                <a:pPr lvl="1"/>
                <a:r>
                  <a:rPr lang="en" altLang="ko-KR"/>
                  <a:t>Recover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p>
                          <m:sSupPr>
                            <m:ctrlP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p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e>
                    </m:d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" altLang="ko-KR"/>
                  <a:t> </a:t>
                </a:r>
              </a:p>
              <a:p>
                <a:pPr lvl="2"/>
                <a:r>
                  <a:rPr lang="en" altLang="ko-KR"/>
                  <a:t>Since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" altLang="ko-KR"/>
                  <a:t> is prime, there is multiplicative inverse for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endParaRPr lang="en" altLang="ko-KR"/>
              </a:p>
              <a:p>
                <a:pPr lvl="2"/>
                <a14:m>
                  <m:oMath xmlns:m="http://schemas.openxmlformats.org/officeDocument/2006/math">
                    <m:d>
                      <m:dPr>
                        <m:ctrlPr>
                          <a:rPr kumimoji="1"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p>
                          <m:sSupPr>
                            <m:ctrlP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p>
                            <m: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e>
                    </m:d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𝑞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𝐾𝑀</m:t>
                    </m:r>
                    <m:sSup>
                      <m:sSup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p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endParaRPr lang="en" altLang="ko-KR"/>
              </a:p>
              <a:p>
                <a:r>
                  <a:rPr lang="en" altLang="ko-KR"/>
                  <a:t>Security </a:t>
                </a:r>
                <a:r>
                  <a:rPr kumimoji="1" lang="en-US" altLang="ko-KR"/>
                  <a:t>depends on  difficulty of computing discrete logarithms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kumimoji="1"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𝑑𝑙𝑜𝑔</m:t>
                        </m:r>
                      </m:e>
                      <m:sub>
                        <m:r>
                          <a:rPr kumimoji="1"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kumimoji="1"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kumimoji="1"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sub>
                    </m:sSub>
                    <m:d>
                      <m:dPr>
                        <m:ctrlPr>
                          <a:rPr kumimoji="1"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e>
                    </m:d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kumimoji="1"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𝑑𝑙𝑜𝑔</m:t>
                        </m:r>
                      </m:e>
                      <m:sub>
                        <m:r>
                          <a:rPr kumimoji="1"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kumimoji="1"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kumimoji="1"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kumimoji="1"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en-US" altLang="ko-KR"/>
              </a:p>
              <a:p>
                <a:pPr lvl="1"/>
                <a:endParaRPr kumimoji="1" lang="en-US" altLang="ko-KR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90FA2713-7B1B-8F41-96C6-B279A365199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12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03C0B5ED-455E-824F-AAB7-BCE3C4B3533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707688" y="1427106"/>
            <a:ext cx="4961996" cy="528592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E50B7A9B-E84F-F34E-A242-040FBD3F3129}"/>
              </a:ext>
            </a:extLst>
          </p:cNvPr>
          <p:cNvSpPr/>
          <p:nvPr/>
        </p:nvSpPr>
        <p:spPr>
          <a:xfrm>
            <a:off x="6646126" y="5575610"/>
            <a:ext cx="5057011" cy="118202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991385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119430-9286-A644-B909-22520AB61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10.3 Elliptic Curve Arithmetic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93DF22D-147F-6D4F-AD74-97A057C6B4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735655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205603-9CBA-F242-8B7C-D1173BFBF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Motivation for ECC</a:t>
            </a:r>
            <a:endParaRPr kumimoji="1"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CFBE23C-80CA-2441-A602-99730D1C9D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Key length for secure RSA use has increased over recent years</a:t>
            </a:r>
          </a:p>
          <a:p>
            <a:r>
              <a:rPr kumimoji="1" lang="en-US" altLang="ko-KR"/>
              <a:t>ECC offers equal security for a far smaller key size, thereby reducing processing overhead</a:t>
            </a:r>
          </a:p>
          <a:p>
            <a:endParaRPr kumimoji="1" lang="ko-KR" altLang="en-US"/>
          </a:p>
        </p:txBody>
      </p:sp>
      <p:graphicFrame>
        <p:nvGraphicFramePr>
          <p:cNvPr id="5" name="Content Placeholder 10">
            <a:extLst>
              <a:ext uri="{FF2B5EF4-FFF2-40B4-BE49-F238E27FC236}">
                <a16:creationId xmlns:a16="http://schemas.microsoft.com/office/drawing/2014/main" id="{BC0BAC85-25B9-E546-9632-73B4E8C9E1A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48240732"/>
              </p:ext>
            </p:extLst>
          </p:nvPr>
        </p:nvGraphicFramePr>
        <p:xfrm>
          <a:off x="1518351" y="3334407"/>
          <a:ext cx="9155298" cy="2682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51766">
                  <a:extLst>
                    <a:ext uri="{9D8B030D-6E8A-4147-A177-3AD203B41FA5}">
                      <a16:colId xmlns:a16="http://schemas.microsoft.com/office/drawing/2014/main" val="238764378"/>
                    </a:ext>
                  </a:extLst>
                </a:gridCol>
                <a:gridCol w="3051766">
                  <a:extLst>
                    <a:ext uri="{9D8B030D-6E8A-4147-A177-3AD203B41FA5}">
                      <a16:colId xmlns:a16="http://schemas.microsoft.com/office/drawing/2014/main" val="4025396607"/>
                    </a:ext>
                  </a:extLst>
                </a:gridCol>
                <a:gridCol w="3051766">
                  <a:extLst>
                    <a:ext uri="{9D8B030D-6E8A-4147-A177-3AD203B41FA5}">
                      <a16:colId xmlns:a16="http://schemas.microsoft.com/office/drawing/2014/main" val="689131822"/>
                    </a:ext>
                  </a:extLst>
                </a:gridCol>
              </a:tblGrid>
              <a:tr h="3550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/>
                        <a:t>Symmetric Key Size</a:t>
                      </a:r>
                      <a:br>
                        <a:rPr lang="en-US" altLang="ko-KR" sz="2000"/>
                      </a:br>
                      <a:r>
                        <a:rPr lang="en-US" altLang="ko-KR" sz="2000"/>
                        <a:t>(bits)</a:t>
                      </a:r>
                      <a:endParaRPr lang="ko-KR" altLang="en-US" sz="20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/>
                        <a:t>RSA Key Size</a:t>
                      </a:r>
                      <a:br>
                        <a:rPr lang="en-US" altLang="ko-KR" sz="2000"/>
                      </a:br>
                      <a:r>
                        <a:rPr lang="en-US" altLang="ko-KR" sz="2000"/>
                        <a:t>(bits)</a:t>
                      </a:r>
                      <a:endParaRPr lang="ko-KR" altLang="en-US" sz="20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/>
                        <a:t>Elliptic Curve Key Size</a:t>
                      </a:r>
                      <a:br>
                        <a:rPr lang="en-US" altLang="ko-KR" sz="2000"/>
                      </a:br>
                      <a:r>
                        <a:rPr lang="en-US" altLang="ko-KR" sz="2000"/>
                        <a:t>(bits)</a:t>
                      </a:r>
                      <a:endParaRPr lang="ko-KR" altLang="en-US" sz="20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2649780"/>
                  </a:ext>
                </a:extLst>
              </a:tr>
              <a:tr h="3550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/>
                        <a:t>80</a:t>
                      </a:r>
                      <a:endParaRPr lang="ko-KR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/>
                        <a:t>1024</a:t>
                      </a:r>
                      <a:endParaRPr lang="ko-KR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/>
                        <a:t>160</a:t>
                      </a:r>
                      <a:endParaRPr lang="ko-KR" altLang="en-US" sz="20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82182720"/>
                  </a:ext>
                </a:extLst>
              </a:tr>
              <a:tr h="3550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/>
                        <a:t>112</a:t>
                      </a:r>
                      <a:endParaRPr lang="ko-KR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/>
                        <a:t>2048</a:t>
                      </a:r>
                      <a:endParaRPr lang="ko-KR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/>
                        <a:t>224</a:t>
                      </a:r>
                      <a:endParaRPr lang="ko-KR" altLang="en-US" sz="20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60918562"/>
                  </a:ext>
                </a:extLst>
              </a:tr>
              <a:tr h="3550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/>
                        <a:t>128</a:t>
                      </a:r>
                      <a:endParaRPr lang="ko-KR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/>
                        <a:t>3072</a:t>
                      </a:r>
                      <a:endParaRPr lang="ko-KR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/>
                        <a:t>256</a:t>
                      </a:r>
                      <a:endParaRPr lang="ko-KR" altLang="en-US" sz="20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23095641"/>
                  </a:ext>
                </a:extLst>
              </a:tr>
              <a:tr h="3550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/>
                        <a:t>192</a:t>
                      </a:r>
                      <a:endParaRPr lang="ko-KR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/>
                        <a:t>7680</a:t>
                      </a:r>
                      <a:endParaRPr lang="ko-KR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/>
                        <a:t>384</a:t>
                      </a:r>
                      <a:endParaRPr lang="ko-KR" altLang="en-US" sz="20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1543925"/>
                  </a:ext>
                </a:extLst>
              </a:tr>
              <a:tr h="3550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/>
                        <a:t>256</a:t>
                      </a:r>
                      <a:endParaRPr lang="ko-KR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/>
                        <a:t>15360</a:t>
                      </a:r>
                      <a:endParaRPr lang="ko-KR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/>
                        <a:t>521</a:t>
                      </a:r>
                      <a:endParaRPr lang="ko-KR" altLang="en-US" sz="20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67629589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D17DBF04-ED8C-8745-9D7B-2C27B41FA12C}"/>
              </a:ext>
            </a:extLst>
          </p:cNvPr>
          <p:cNvSpPr/>
          <p:nvPr/>
        </p:nvSpPr>
        <p:spPr>
          <a:xfrm>
            <a:off x="4114881" y="6055807"/>
            <a:ext cx="39622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/>
              <a:t>Table 1: NIST Recommended Key Sizes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51391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BA8441-BE7B-CA45-943C-D2FA763E5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Properties of Elliptic Curves</a:t>
            </a:r>
            <a:endParaRPr kumimoji="1"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E535DD70-9761-FB4C-8637-F7224CC4C7AA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kumimoji="1" lang="en-US" altLang="ko-KR" dirty="0"/>
                  <a:t>Definition</a:t>
                </a:r>
              </a:p>
              <a:p>
                <a:pPr lvl="1"/>
                <a:r>
                  <a:rPr kumimoji="1" lang="en-US" altLang="ko-KR" dirty="0"/>
                  <a:t>Smooth, algebraic cubic curve defined as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kumimoji="1"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+</m:t>
                    </m:r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𝑎𝑥</m:t>
                    </m:r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+</m:t>
                    </m:r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kumimoji="1" lang="en-US" altLang="ko-KR" dirty="0"/>
                  <a:t> </a:t>
                </a:r>
              </a:p>
              <a:p>
                <a:pPr lvl="1"/>
                <a:r>
                  <a:rPr kumimoji="1" lang="en-US" altLang="ko-KR" dirty="0"/>
                  <a:t>Where </a:t>
                </a:r>
                <a14:m>
                  <m:oMath xmlns:m="http://schemas.openxmlformats.org/officeDocument/2006/math"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4</m:t>
                    </m:r>
                    <m:sSup>
                      <m:sSupPr>
                        <m:ctrlPr>
                          <a:rPr kumimoji="1"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+27</m:t>
                    </m:r>
                    <m:sSup>
                      <m:sSupPr>
                        <m:ctrlPr>
                          <a:rPr kumimoji="1"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kumimoji="1"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≠0</m:t>
                    </m:r>
                  </m:oMath>
                </a14:m>
                <a:endParaRPr kumimoji="1" lang="en-US" altLang="ko-KR" dirty="0"/>
              </a:p>
              <a:p>
                <a:r>
                  <a:rPr kumimoji="1" lang="en-US" altLang="ko-KR" dirty="0"/>
                  <a:t>Identity element: </a:t>
                </a:r>
                <a14:m>
                  <m:oMath xmlns:m="http://schemas.openxmlformats.org/officeDocument/2006/math"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𝑂</m:t>
                    </m:r>
                  </m:oMath>
                </a14:m>
                <a:endParaRPr kumimoji="1" lang="en-US" altLang="ko-KR" b="0" dirty="0"/>
              </a:p>
              <a:p>
                <a:pPr lvl="1"/>
                <a14:m>
                  <m:oMath xmlns:m="http://schemas.openxmlformats.org/officeDocument/2006/math"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endParaRPr kumimoji="1" lang="en-US" altLang="ko-KR" b="0" dirty="0"/>
              </a:p>
              <a:p>
                <a:pPr lvl="1"/>
                <a:r>
                  <a:rPr kumimoji="1" lang="en-US" altLang="ko-KR" dirty="0"/>
                  <a:t>Referred as point at infinity or zero point</a:t>
                </a:r>
              </a:p>
              <a:p>
                <a:r>
                  <a:rPr kumimoji="1" lang="en-US" altLang="ko-KR" dirty="0"/>
                  <a:t>Inverse element: </a:t>
                </a:r>
                <a14:m>
                  <m:oMath xmlns:m="http://schemas.openxmlformats.org/officeDocument/2006/math"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endParaRPr kumimoji="1" lang="en-US" altLang="ko-KR" dirty="0"/>
              </a:p>
              <a:p>
                <a:pPr lvl="1"/>
                <a14:m>
                  <m:oMath xmlns:m="http://schemas.openxmlformats.org/officeDocument/2006/math"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d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𝑂</m:t>
                    </m:r>
                  </m:oMath>
                </a14:m>
                <a:endParaRPr kumimoji="1" lang="en-US" altLang="ko-KR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E535DD70-9761-FB4C-8637-F7224CC4C7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105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7AA355E1-81F4-E945-A02E-2BDE20A4F19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277113"/>
            <a:ext cx="5181600" cy="3761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4061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784EF1-95BC-4C35-9661-1E2E094FF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Contents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DC06717-F737-4B9A-95EE-DC808A2210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10.1 Diffie-Hellman Key Exchange</a:t>
            </a:r>
          </a:p>
          <a:p>
            <a:r>
              <a:rPr lang="en-US" altLang="ko-KR"/>
              <a:t>10.2 </a:t>
            </a:r>
            <a:r>
              <a:rPr lang="en-US" altLang="ko-KR" err="1"/>
              <a:t>Elgamal</a:t>
            </a:r>
            <a:r>
              <a:rPr lang="en-US" altLang="ko-KR"/>
              <a:t> Cryptographic System</a:t>
            </a:r>
          </a:p>
          <a:p>
            <a:r>
              <a:rPr lang="en-US" altLang="ko-KR"/>
              <a:t>10.3 Elliptic Curve Arithmetic</a:t>
            </a:r>
          </a:p>
          <a:p>
            <a:r>
              <a:rPr lang="en-US" altLang="ko-KR"/>
              <a:t>10.4 Elliptic Curve Cryptography</a:t>
            </a:r>
          </a:p>
          <a:p>
            <a:pPr marL="0" indent="0">
              <a:buNone/>
            </a:pP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0588355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BA8441-BE7B-CA45-943C-D2FA763E5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Geometric Description of Addition</a:t>
            </a:r>
            <a:endParaRPr kumimoji="1"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E535DD70-9761-FB4C-8637-F7224CC4C7AA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kumimoji="1" lang="en-US" altLang="ko-KR" dirty="0"/>
                  <a:t>To be the Abelian Groups, define add operator</a:t>
                </a:r>
              </a:p>
              <a:p>
                <a:r>
                  <a:rPr kumimoji="1" lang="en-US" altLang="ko-KR" dirty="0"/>
                  <a:t>Definition of </a:t>
                </a:r>
                <a14:m>
                  <m:oMath xmlns:m="http://schemas.openxmlformats.org/officeDocument/2006/math"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kumimoji="1" lang="en-US" altLang="ko-KR" dirty="0"/>
                  <a:t>, where </a:t>
                </a:r>
                <a14:m>
                  <m:oMath xmlns:m="http://schemas.openxmlformats.org/officeDocument/2006/math"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kumimoji="1" lang="en-US" altLang="ko-KR" dirty="0"/>
                  <a:t>:</a:t>
                </a:r>
              </a:p>
              <a:p>
                <a:pPr lvl="1"/>
                <a:r>
                  <a:rPr kumimoji="1" lang="en-US" altLang="ko-KR" dirty="0"/>
                  <a:t>Mirror image of the intersection when straight line is drawn connecting </a:t>
                </a:r>
                <a14:m>
                  <m:oMath xmlns:m="http://schemas.openxmlformats.org/officeDocument/2006/math"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kumimoji="1" lang="en-US" altLang="ko-KR" dirty="0"/>
                  <a:t> and </a:t>
                </a:r>
                <a14:m>
                  <m:oMath xmlns:m="http://schemas.openxmlformats.org/officeDocument/2006/math"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endParaRPr kumimoji="1" lang="en-US" altLang="ko-KR" dirty="0"/>
              </a:p>
              <a:p>
                <a:r>
                  <a:rPr kumimoji="1" lang="en-US" altLang="ko-KR" dirty="0"/>
                  <a:t>Definition of </a:t>
                </a:r>
                <a14:m>
                  <m:oMath xmlns:m="http://schemas.openxmlformats.org/officeDocument/2006/math"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endParaRPr kumimoji="1" lang="en-US" altLang="ko-KR" dirty="0"/>
              </a:p>
              <a:p>
                <a:pPr lvl="1"/>
                <a:r>
                  <a:rPr kumimoji="1" lang="en-US" altLang="ko-KR" dirty="0"/>
                  <a:t>Mirror image of the intersection when tangent line is drawn on point </a:t>
                </a:r>
                <a14:m>
                  <m:oMath xmlns:m="http://schemas.openxmlformats.org/officeDocument/2006/math"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endParaRPr kumimoji="1" lang="en-US" altLang="ko-KR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E535DD70-9761-FB4C-8637-F7224CC4C7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105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7AA355E1-81F4-E945-A02E-2BDE20A4F19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277113"/>
            <a:ext cx="5181600" cy="3761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2927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FF0831-8EE1-A54F-A9A3-BE538C0B18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Algebraic Description of Addition</a:t>
            </a:r>
            <a:endParaRPr kumimoji="1"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802B8957-12A7-284E-AAFA-C898CBA9D8D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kumimoji="1" lang="en-US" altLang="ko-KR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kumimoji="1" lang="en-US" altLang="ko-KR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kumimoji="1"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sub>
                        </m:sSub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sub>
                        </m:sSub>
                      </m:e>
                    </m:d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, </m:t>
                    </m:r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𝑄</m:t>
                    </m:r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kumimoji="1"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sub>
                        </m:sSub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sub>
                        </m:sSub>
                      </m:e>
                    </m:d>
                    <m:r>
                      <a:rPr kumimoji="1" lang="en-US" altLang="ko-KR" b="0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sub>
                        </m:s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kumimoji="1"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sub>
                        </m:sSub>
                      </m:e>
                    </m:d>
                  </m:oMath>
                </a14:m>
                <a:endParaRPr kumimoji="1" lang="en-US" altLang="ko-KR" b="0" dirty="0">
                  <a:ea typeface="Cambria Math" panose="02040503050406030204" pitchFamily="18" charset="0"/>
                </a:endParaRPr>
              </a:p>
              <a:p>
                <a:r>
                  <a:rPr kumimoji="1" lang="en-US" altLang="ko-KR" dirty="0">
                    <a:ea typeface="Cambria Math" panose="02040503050406030204" pitchFamily="18" charset="0"/>
                  </a:rPr>
                  <a:t>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ko-KR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P</m:t>
                    </m:r>
                    <m:r>
                      <a:rPr kumimoji="1"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</m:oMath>
                </a14:m>
                <a:endParaRPr kumimoji="1" lang="en-US" altLang="ko-KR" dirty="0">
                  <a:ea typeface="Cambria Math" panose="02040503050406030204" pitchFamily="18" charset="0"/>
                </a:endParaRPr>
              </a:p>
              <a:p>
                <a:pPr lvl="1"/>
                <a:r>
                  <a:rPr kumimoji="1" lang="en-US" altLang="ko-KR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∆=</m:t>
                    </m:r>
                    <m:f>
                      <m:fPr>
                        <m:ctrlPr>
                          <a:rPr kumimoji="1"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sub>
                        </m:sSub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sub>
                        </m:sSub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sub>
                        </m:sSub>
                      </m:den>
                    </m:f>
                  </m:oMath>
                </a14:m>
                <a:endParaRPr kumimoji="1" lang="en-US" altLang="ko-KR" dirty="0">
                  <a:ea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</m:e>
                      <m:sup>
                        <m:r>
                          <a:rPr kumimoji="1" lang="en-US" altLang="ko-KR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kumimoji="1" lang="en-US" altLang="ko-KR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kumimoji="1"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kumimoji="1"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</m:oMath>
                </a14:m>
                <a:endParaRPr kumimoji="1" lang="en-US" altLang="ko-KR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=−</m:t>
                    </m:r>
                    <m:sSub>
                      <m:sSubPr>
                        <m:ctrlPr>
                          <a:rPr kumimoji="1"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kumimoji="1"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kumimoji="1" lang="en-US" altLang="ko-KR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kumimoji="1"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  <m:r>
                      <a:rPr kumimoji="1" lang="en-US" altLang="ko-KR" b="0" i="0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kumimoji="1"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en-US" altLang="ko-KR" dirty="0">
                  <a:ea typeface="Cambria Math" panose="02040503050406030204" pitchFamily="18" charset="0"/>
                </a:endParaRPr>
              </a:p>
              <a:p>
                <a:r>
                  <a:rPr kumimoji="1" lang="en-US" altLang="ko-KR" dirty="0">
                    <a:ea typeface="Cambria Math" panose="02040503050406030204" pitchFamily="18" charset="0"/>
                  </a:rPr>
                  <a:t>For </a:t>
                </a:r>
                <a14:m>
                  <m:oMath xmlns:m="http://schemas.openxmlformats.org/officeDocument/2006/math">
                    <m:r>
                      <a:rPr kumimoji="1"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</m:oMath>
                </a14:m>
                <a:endParaRPr kumimoji="1" lang="en-US" altLang="ko-KR" b="0" dirty="0">
                  <a:ea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kumimoji="1"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f>
                          <m:fPr>
                            <m:ctrlPr>
                              <a:rPr kumimoji="1"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  <m:sSubSup>
                              <m:sSubSupPr>
                                <m:ctrlPr>
                                  <a:rPr kumimoji="1"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kumimoji="1" lang="en-US" altLang="ko-KR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kumimoji="1" lang="en-US" altLang="ko-KR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sub>
                              <m:sup>
                                <m:r>
                                  <a:rPr kumimoji="1" lang="en-US" altLang="ko-KR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num>
                          <m:den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sSub>
                              <m:sSubPr>
                                <m:ctrlPr>
                                  <a:rPr kumimoji="1"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kumimoji="1" lang="en-US" altLang="ko-KR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sub>
                            </m:sSub>
                          </m:den>
                        </m:f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kumimoji="1" lang="en-US" altLang="ko-KR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kumimoji="1" lang="en-US" altLang="ko-KR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kumimoji="1" lang="en-US" altLang="ko-KR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sSub>
                      <m:sSubPr>
                        <m:ctrlPr>
                          <a:rPr kumimoji="1"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</m:oMath>
                </a14:m>
                <a:endParaRPr kumimoji="1" lang="en-US" altLang="ko-KR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kumimoji="1"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kumimoji="1"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kumimoji="1"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kumimoji="1"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</m:t>
                                </m:r>
                                <m:sSubSup>
                                  <m:sSubSupPr>
                                    <m:ctrlPr>
                                      <a:rPr kumimoji="1" lang="en-US" altLang="ko-K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1" lang="en-US" altLang="ko-KR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1" lang="en-US" altLang="ko-KR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sub>
                                  <m:sup>
                                    <m:r>
                                      <a:rPr kumimoji="1" lang="en-US" altLang="ko-KR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kumimoji="1" lang="en-US" altLang="ko-KR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kumimoji="1" lang="en-US" altLang="ko-KR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num>
                              <m:den>
                                <m:r>
                                  <a:rPr kumimoji="1" lang="en-US" altLang="ko-KR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b>
                                  <m:sSubPr>
                                    <m:ctrlPr>
                                      <a:rPr kumimoji="1"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ko-KR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kumimoji="1" lang="en-US" altLang="ko-KR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  <m:sup>
                        <m:r>
                          <a:rPr kumimoji="1" lang="en-US" altLang="ko-KR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kumimoji="1" lang="en-US" altLang="ko-KR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kumimoji="1"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  <m:r>
                      <a:rPr kumimoji="1" lang="en-US" altLang="ko-KR" b="0" i="0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kumimoji="1"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)−</m:t>
                    </m:r>
                  </m:oMath>
                </a14:m>
                <a:r>
                  <a:rPr kumimoji="1" lang="en-US" altLang="ko-KR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endParaRPr kumimoji="1" lang="en-US" altLang="ko-KR" dirty="0">
                  <a:ea typeface="Cambria Math" panose="02040503050406030204" pitchFamily="18" charset="0"/>
                </a:endParaRPr>
              </a:p>
              <a:p>
                <a:pPr lvl="1"/>
                <a:endParaRPr kumimoji="1" lang="en-US" altLang="ko-KR" dirty="0">
                  <a:ea typeface="Cambria Math" panose="02040503050406030204" pitchFamily="18" charset="0"/>
                </a:endParaRPr>
              </a:p>
              <a:p>
                <a:endParaRPr kumimoji="1" lang="en-US" altLang="ko-KR" dirty="0">
                  <a:ea typeface="Cambria Math" panose="02040503050406030204" pitchFamily="18" charset="0"/>
                </a:endParaRPr>
              </a:p>
              <a:p>
                <a:endParaRPr kumimoji="1" lang="ko-KR" altLang="en-US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802B8957-12A7-284E-AAFA-C898CBA9D8D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4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193897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제목 1">
                <a:extLst>
                  <a:ext uri="{FF2B5EF4-FFF2-40B4-BE49-F238E27FC236}">
                    <a16:creationId xmlns:a16="http://schemas.microsoft.com/office/drawing/2014/main" id="{B5D13B82-5B77-D445-A2C1-4E50E36592C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kumimoji="1" lang="en-US" altLang="ko-KR" dirty="0"/>
                  <a:t>Elliptic Curves Over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2" name="제목 1">
                <a:extLst>
                  <a:ext uri="{FF2B5EF4-FFF2-40B4-BE49-F238E27FC236}">
                    <a16:creationId xmlns:a16="http://schemas.microsoft.com/office/drawing/2014/main" id="{B5D13B82-5B77-D445-A2C1-4E50E36592C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17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90076E7C-9924-184A-B0B2-8EDB7C4C9DD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𝑎𝑥</m:t>
                        </m:r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kumimoji="1" lang="en-US" altLang="ko-KR" dirty="0"/>
              </a:p>
              <a:p>
                <a:pPr lvl="1"/>
                <a:r>
                  <a:rPr kumimoji="1" lang="en-US" altLang="ko-KR" dirty="0"/>
                  <a:t>Where </a:t>
                </a:r>
                <a14:m>
                  <m:oMath xmlns:m="http://schemas.openxmlformats.org/officeDocument/2006/math"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4</m:t>
                    </m:r>
                    <m:sSup>
                      <m:sSupPr>
                        <m:ctrlPr>
                          <a:rPr kumimoji="1"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+27</m:t>
                    </m:r>
                    <m:sSup>
                      <m:sSupPr>
                        <m:ctrlPr>
                          <a:rPr kumimoji="1"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kumimoji="1"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≠0</m:t>
                    </m:r>
                  </m:oMath>
                </a14:m>
                <a:endParaRPr kumimoji="1" lang="en-US" altLang="ko-KR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en-US" altLang="ko-KR" dirty="0"/>
              </a:p>
              <a:p>
                <a:pPr lvl="1"/>
                <a:r>
                  <a:rPr kumimoji="1" lang="en-US" altLang="ko-KR" dirty="0"/>
                  <a:t>Consisting of all pairs of integers </a:t>
                </a:r>
                <a14:m>
                  <m:oMath xmlns:m="http://schemas.openxmlformats.org/officeDocument/2006/math"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ko-KR" dirty="0"/>
                  <a:t> that satisfies equation, with point at infinity </a:t>
                </a:r>
                <a14:m>
                  <m:oMath xmlns:m="http://schemas.openxmlformats.org/officeDocument/2006/math"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𝑂</m:t>
                    </m:r>
                  </m:oMath>
                </a14:m>
                <a:endParaRPr kumimoji="1" lang="en-US" altLang="ko-KR" b="0" dirty="0"/>
              </a:p>
              <a:p>
                <a:pPr lvl="2"/>
                <a14:m>
                  <m:oMath xmlns:m="http://schemas.openxmlformats.org/officeDocument/2006/math"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endParaRPr kumimoji="1" lang="en-US" altLang="ko-KR" dirty="0"/>
              </a:p>
              <a:p>
                <a:r>
                  <a:rPr kumimoji="1" lang="en-US" altLang="ko-KR" dirty="0"/>
                  <a:t>Multiplication is done by repeated addition</a:t>
                </a:r>
              </a:p>
              <a:p>
                <a:endParaRPr kumimoji="1" lang="en-US" altLang="ko-KR" dirty="0">
                  <a:ea typeface="Cambria Math" panose="02040503050406030204" pitchFamily="18" charset="0"/>
                </a:endParaRPr>
              </a:p>
              <a:p>
                <a:pPr lvl="1"/>
                <a:endParaRPr kumimoji="1" lang="en-US" altLang="ko-KR" dirty="0">
                  <a:ea typeface="Cambria Math" panose="02040503050406030204" pitchFamily="18" charset="0"/>
                </a:endParaRPr>
              </a:p>
              <a:p>
                <a:pPr lvl="1"/>
                <a:endParaRPr kumimoji="1" lang="en-US" altLang="ko-KR" dirty="0"/>
              </a:p>
              <a:p>
                <a:endParaRPr kumimoji="1" lang="ko-KR" altLang="en-US" dirty="0"/>
              </a:p>
            </p:txBody>
          </p:sp>
        </mc:Choice>
        <mc:Fallback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90076E7C-9924-184A-B0B2-8EDB7C4C9D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812" t="-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371827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제목 1">
                <a:extLst>
                  <a:ext uri="{FF2B5EF4-FFF2-40B4-BE49-F238E27FC236}">
                    <a16:creationId xmlns:a16="http://schemas.microsoft.com/office/drawing/2014/main" id="{AD341A03-C5D0-024A-9668-D387B51C63C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kumimoji="1" lang="en-US" altLang="ko-KR" dirty="0"/>
                  <a:t>Geometric Description of Addition: </a:t>
                </a:r>
                <a14:m>
                  <m:oMath xmlns:m="http://schemas.openxmlformats.org/officeDocument/2006/math"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2" name="제목 1">
                <a:extLst>
                  <a:ext uri="{FF2B5EF4-FFF2-40B4-BE49-F238E27FC236}">
                    <a16:creationId xmlns:a16="http://schemas.microsoft.com/office/drawing/2014/main" id="{AD341A03-C5D0-024A-9668-D387B51C63C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17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F5FCD862-9407-7641-83BD-AB5740180584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kumimoji="1" lang="en-US" altLang="ko-KR" dirty="0"/>
                  <a:t>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23</m:t>
                        </m:r>
                      </m:sub>
                    </m:sSub>
                    <m:d>
                      <m:dPr>
                        <m:ctrlPr>
                          <a:rPr kumimoji="1"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,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3, 10</m:t>
                        </m:r>
                      </m:e>
                    </m:d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=(9, 7)</m:t>
                    </m:r>
                  </m:oMath>
                </a14:m>
                <a:endParaRPr kumimoji="1" lang="en-US" altLang="ko-KR" dirty="0"/>
              </a:p>
              <a:p>
                <a:r>
                  <a:rPr kumimoji="1" lang="en-US" altLang="ko-KR" dirty="0"/>
                  <a:t>Draw a straight line that connect 2 points </a:t>
                </a:r>
                <a14:m>
                  <m:oMath xmlns:m="http://schemas.openxmlformats.org/officeDocument/2006/math"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kumimoji="1" lang="en-US" altLang="ko-KR" dirty="0"/>
                  <a:t> and </a:t>
                </a:r>
                <a14:m>
                  <m:oMath xmlns:m="http://schemas.openxmlformats.org/officeDocument/2006/math"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endParaRPr kumimoji="1" lang="en-US" altLang="ko-KR" dirty="0"/>
              </a:p>
              <a:p>
                <a:r>
                  <a:rPr kumimoji="1" lang="en-US" altLang="ko-KR" dirty="0"/>
                  <a:t>Mirror image of another intersection is </a:t>
                </a:r>
                <a14:m>
                  <m:oMath xmlns:m="http://schemas.openxmlformats.org/officeDocument/2006/math"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endParaRPr kumimoji="1" lang="en-US" altLang="ko-KR" dirty="0"/>
              </a:p>
              <a:p>
                <a14:m>
                  <m:oMath xmlns:m="http://schemas.openxmlformats.org/officeDocument/2006/math"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=(17, 20)</m:t>
                    </m:r>
                  </m:oMath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F5FCD862-9407-7641-83BD-AB57401805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3"/>
                <a:stretch>
                  <a:fillRect l="-12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38367EB6-8C5D-AE44-BE0D-8207159CCE0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339119" y="1825625"/>
            <a:ext cx="4847762" cy="4664075"/>
          </a:xfrm>
          <a:prstGeom prst="rect">
            <a:avLst/>
          </a:prstGeom>
        </p:spPr>
      </p:pic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D6B17453-B4BF-914E-8267-DDADB5583CBE}"/>
              </a:ext>
            </a:extLst>
          </p:cNvPr>
          <p:cNvCxnSpPr>
            <a:cxnSpLocks/>
          </p:cNvCxnSpPr>
          <p:nvPr/>
        </p:nvCxnSpPr>
        <p:spPr>
          <a:xfrm>
            <a:off x="6913917" y="3776377"/>
            <a:ext cx="3873304" cy="192225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타원 14">
            <a:extLst>
              <a:ext uri="{FF2B5EF4-FFF2-40B4-BE49-F238E27FC236}">
                <a16:creationId xmlns:a16="http://schemas.microsoft.com/office/drawing/2014/main" id="{6EBADDE0-57F9-0D43-8799-62BF195ABB5E}"/>
              </a:ext>
            </a:extLst>
          </p:cNvPr>
          <p:cNvSpPr/>
          <p:nvPr/>
        </p:nvSpPr>
        <p:spPr>
          <a:xfrm>
            <a:off x="9735772" y="2131300"/>
            <a:ext cx="304800" cy="3048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50578A4B-EFF4-AB45-BDFD-171301D2B2DB}"/>
                  </a:ext>
                </a:extLst>
              </p:cNvPr>
              <p:cNvSpPr/>
              <p:nvPr/>
            </p:nvSpPr>
            <p:spPr>
              <a:xfrm>
                <a:off x="8909114" y="2099034"/>
                <a:ext cx="83022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altLang="ko-K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ko-KR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50578A4B-EFF4-AB45-BDFD-171301D2B2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9114" y="2099034"/>
                <a:ext cx="830227" cy="369332"/>
              </a:xfrm>
              <a:prstGeom prst="rect">
                <a:avLst/>
              </a:prstGeom>
              <a:blipFill>
                <a:blip r:embed="rId5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8376E6CF-0C37-CB48-92C2-3C1B90FE418F}"/>
                  </a:ext>
                </a:extLst>
              </p:cNvPr>
              <p:cNvSpPr/>
              <p:nvPr/>
            </p:nvSpPr>
            <p:spPr>
              <a:xfrm>
                <a:off x="7029082" y="3915125"/>
                <a:ext cx="39228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ko-KR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8376E6CF-0C37-CB48-92C2-3C1B90FE41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9082" y="3915125"/>
                <a:ext cx="392287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E09DB6CA-7E97-994F-A079-B3BF1112ACD1}"/>
                  </a:ext>
                </a:extLst>
              </p:cNvPr>
              <p:cNvSpPr/>
              <p:nvPr/>
            </p:nvSpPr>
            <p:spPr>
              <a:xfrm>
                <a:off x="8233169" y="4524053"/>
                <a:ext cx="40620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ko-KR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E09DB6CA-7E97-994F-A079-B3BF1112AC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3169" y="4524053"/>
                <a:ext cx="406201" cy="369332"/>
              </a:xfrm>
              <a:prstGeom prst="rect">
                <a:avLst/>
              </a:prstGeom>
              <a:blipFill>
                <a:blip r:embed="rId7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E7B965DE-2B82-FB4A-ADFA-79DC7EC1BEC9}"/>
              </a:ext>
            </a:extLst>
          </p:cNvPr>
          <p:cNvCxnSpPr>
            <a:cxnSpLocks/>
          </p:cNvCxnSpPr>
          <p:nvPr/>
        </p:nvCxnSpPr>
        <p:spPr>
          <a:xfrm flipV="1">
            <a:off x="9888984" y="2468366"/>
            <a:ext cx="0" cy="267224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0172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제목 1">
                <a:extLst>
                  <a:ext uri="{FF2B5EF4-FFF2-40B4-BE49-F238E27FC236}">
                    <a16:creationId xmlns:a16="http://schemas.microsoft.com/office/drawing/2014/main" id="{AD341A03-C5D0-024A-9668-D387B51C63C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kumimoji="1" lang="en-US" altLang="ko-KR" dirty="0"/>
                  <a:t>Geometric Description of Addition: </a:t>
                </a:r>
                <a14:m>
                  <m:oMath xmlns:m="http://schemas.openxmlformats.org/officeDocument/2006/math">
                    <m:r>
                      <a:rPr kumimoji="1" lang="en-US" altLang="ko-KR" b="0" i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2" name="제목 1">
                <a:extLst>
                  <a:ext uri="{FF2B5EF4-FFF2-40B4-BE49-F238E27FC236}">
                    <a16:creationId xmlns:a16="http://schemas.microsoft.com/office/drawing/2014/main" id="{AD341A03-C5D0-024A-9668-D387B51C63C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17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F5FCD862-9407-7641-83BD-AB5740180584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kumimoji="1" lang="en-US" altLang="ko-KR" dirty="0"/>
                  <a:t>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23</m:t>
                        </m:r>
                      </m:sub>
                    </m:sSub>
                    <m:d>
                      <m:d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1, 1</m:t>
                        </m:r>
                      </m:e>
                    </m:d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kumimoji="1" lang="en-US" altLang="ko-KR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kumimoji="1" lang="en-US" altLang="ko-KR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kumimoji="1"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3, </m:t>
                        </m:r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</m:d>
                  </m:oMath>
                </a14:m>
                <a:endParaRPr kumimoji="1" lang="en-US" altLang="ko-KR" dirty="0"/>
              </a:p>
              <a:p>
                <a:r>
                  <a:rPr kumimoji="1" lang="en-US" altLang="ko-KR" dirty="0"/>
                  <a:t>Draw a tangent line on point </a:t>
                </a:r>
                <a14:m>
                  <m:oMath xmlns:m="http://schemas.openxmlformats.org/officeDocument/2006/math"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endParaRPr kumimoji="1" lang="en-US" altLang="ko-KR" dirty="0"/>
              </a:p>
              <a:p>
                <a:pPr lvl="1"/>
                <a:r>
                  <a:rPr kumimoji="1" lang="en-US" altLang="ko-KR" dirty="0"/>
                  <a:t>Slope of tangent at point </a:t>
                </a:r>
                <a14:m>
                  <m:oMath xmlns:m="http://schemas.openxmlformats.org/officeDocument/2006/math"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endParaRPr kumimoji="1" lang="en-US" altLang="ko-KR" b="0" dirty="0"/>
              </a:p>
              <a:p>
                <a:pPr lvl="2"/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sSubSup>
                          <m:sSubSupPr>
                            <m:ctrlPr>
                              <a:rPr kumimoji="1"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sub>
                          <m:sup>
                            <m: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𝑎</m:t>
                        </m:r>
                      </m:num>
                      <m:den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sub>
                        </m:sSub>
                      </m:den>
                    </m:f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kumimoji="1" lang="en-US" altLang="ko-KR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ko-KR" b="0" i="0" smtClean="0">
                            <a:latin typeface="Cambria Math" panose="02040503050406030204" pitchFamily="18" charset="0"/>
                          </a:rPr>
                          <m:t>3</m:t>
                        </m:r>
                        <m:sSup>
                          <m:sSupPr>
                            <m:ctrlP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kumimoji="1"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ko-KR" b="0" i="0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d>
                          </m:e>
                          <m:sup>
                            <m:r>
                              <a:rPr kumimoji="1" lang="en-US" altLang="ko-KR" b="0" i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kumimoji="1" lang="en-US" altLang="ko-KR" b="0" i="0" smtClean="0">
                            <a:latin typeface="Cambria Math" panose="02040503050406030204" pitchFamily="18" charset="0"/>
                          </a:rPr>
                          <m:t>+1</m:t>
                        </m:r>
                      </m:num>
                      <m:den>
                        <m:r>
                          <a:rPr kumimoji="1" lang="en-US" altLang="ko-KR" b="0" i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×10</m:t>
                        </m:r>
                      </m:den>
                    </m:f>
                    <m:r>
                      <m:rPr>
                        <m:sty m:val="p"/>
                      </m:rPr>
                      <a:rPr kumimoji="1" lang="en-US" altLang="ko-KR" b="0" i="0" smtClean="0">
                        <a:latin typeface="Cambria Math" panose="02040503050406030204" pitchFamily="18" charset="0"/>
                      </a:rPr>
                      <m:t>mod</m:t>
                    </m:r>
                    <m:r>
                      <a:rPr kumimoji="1" lang="en-US" altLang="ko-KR" b="0" i="0" smtClean="0">
                        <a:latin typeface="Cambria Math" panose="02040503050406030204" pitchFamily="18" charset="0"/>
                      </a:rPr>
                      <m:t> 23=6</m:t>
                    </m:r>
                  </m:oMath>
                </a14:m>
                <a:endParaRPr kumimoji="1" lang="en-US" altLang="ko-KR" dirty="0"/>
              </a:p>
              <a:p>
                <a:pPr lvl="1"/>
                <a:r>
                  <a:rPr kumimoji="1" lang="en-US" altLang="ko-KR" dirty="0"/>
                  <a:t>Tangent line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6</m:t>
                        </m:r>
                        <m:d>
                          <m:dPr>
                            <m:ctrlP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−3</m:t>
                            </m:r>
                          </m:e>
                        </m:d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+10</m:t>
                        </m:r>
                      </m:e>
                    </m:d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 23</m:t>
                    </m:r>
                  </m:oMath>
                </a14:m>
                <a:endParaRPr kumimoji="1" lang="en-US" altLang="ko-KR" dirty="0"/>
              </a:p>
              <a:p>
                <a:r>
                  <a:rPr kumimoji="1" lang="en-US" altLang="ko-KR" dirty="0"/>
                  <a:t>Mirror image of another intersection is </a:t>
                </a:r>
                <a14:m>
                  <m:oMath xmlns:m="http://schemas.openxmlformats.org/officeDocument/2006/math"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endParaRPr kumimoji="1" lang="en-US" altLang="ko-KR" dirty="0"/>
              </a:p>
              <a:p>
                <a14:m>
                  <m:oMath xmlns:m="http://schemas.openxmlformats.org/officeDocument/2006/math"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=(7, 12)</m:t>
                    </m:r>
                  </m:oMath>
                </a14:m>
                <a:endParaRPr kumimoji="1" lang="en-US" altLang="ko-KR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F5FCD862-9407-7641-83BD-AB57401805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3"/>
                <a:stretch>
                  <a:fillRect l="-12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38367EB6-8C5D-AE44-BE0D-8207159CCE0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339119" y="1825625"/>
            <a:ext cx="4847762" cy="4664075"/>
          </a:xfrm>
          <a:prstGeom prst="rect">
            <a:avLst/>
          </a:prstGeom>
        </p:spPr>
      </p:pic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9187AE0B-FAC8-284F-A85F-EDF942C46BA8}"/>
              </a:ext>
            </a:extLst>
          </p:cNvPr>
          <p:cNvCxnSpPr>
            <a:cxnSpLocks/>
          </p:cNvCxnSpPr>
          <p:nvPr/>
        </p:nvCxnSpPr>
        <p:spPr>
          <a:xfrm flipH="1">
            <a:off x="7173732" y="1936076"/>
            <a:ext cx="592681" cy="388195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타원 14">
            <a:extLst>
              <a:ext uri="{FF2B5EF4-FFF2-40B4-BE49-F238E27FC236}">
                <a16:creationId xmlns:a16="http://schemas.microsoft.com/office/drawing/2014/main" id="{6EBADDE0-57F9-0D43-8799-62BF195ABB5E}"/>
              </a:ext>
            </a:extLst>
          </p:cNvPr>
          <p:cNvSpPr/>
          <p:nvPr/>
        </p:nvSpPr>
        <p:spPr>
          <a:xfrm>
            <a:off x="7992175" y="3471577"/>
            <a:ext cx="304800" cy="3048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50578A4B-EFF4-AB45-BDFD-171301D2B2DB}"/>
                  </a:ext>
                </a:extLst>
              </p:cNvPr>
              <p:cNvSpPr/>
              <p:nvPr/>
            </p:nvSpPr>
            <p:spPr>
              <a:xfrm>
                <a:off x="8242473" y="3274615"/>
                <a:ext cx="52052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ko-KR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50578A4B-EFF4-AB45-BDFD-171301D2B2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2473" y="3274615"/>
                <a:ext cx="520527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8376E6CF-0C37-CB48-92C2-3C1B90FE418F}"/>
                  </a:ext>
                </a:extLst>
              </p:cNvPr>
              <p:cNvSpPr/>
              <p:nvPr/>
            </p:nvSpPr>
            <p:spPr>
              <a:xfrm>
                <a:off x="7093247" y="3915125"/>
                <a:ext cx="39228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ko-KR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8376E6CF-0C37-CB48-92C2-3C1B90FE41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3247" y="3915125"/>
                <a:ext cx="392287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E7B965DE-2B82-FB4A-ADFA-79DC7EC1BEC9}"/>
              </a:ext>
            </a:extLst>
          </p:cNvPr>
          <p:cNvCxnSpPr>
            <a:cxnSpLocks/>
          </p:cNvCxnSpPr>
          <p:nvPr/>
        </p:nvCxnSpPr>
        <p:spPr>
          <a:xfrm flipV="1">
            <a:off x="8428913" y="3671714"/>
            <a:ext cx="0" cy="24341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81BD181D-03C5-4649-BA56-C1FDE5C119D6}"/>
              </a:ext>
            </a:extLst>
          </p:cNvPr>
          <p:cNvCxnSpPr>
            <a:cxnSpLocks/>
          </p:cNvCxnSpPr>
          <p:nvPr/>
        </p:nvCxnSpPr>
        <p:spPr>
          <a:xfrm flipH="1">
            <a:off x="7827147" y="3869029"/>
            <a:ext cx="297566" cy="194900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532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091410-78B3-F248-A3B0-0E2706B30A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Algebraic Description of Addition</a:t>
            </a:r>
            <a:endParaRPr kumimoji="1"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3B716B78-6189-9343-8585-D6B255AE724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en-US" altLang="ko-KR" dirty="0"/>
                  <a:t>For </a:t>
                </a:r>
                <a14:m>
                  <m:oMath xmlns:m="http://schemas.openxmlformats.org/officeDocument/2006/math"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𝑃</m:t>
                    </m:r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+</m:t>
                    </m:r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𝑄</m:t>
                    </m:r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𝑅</m:t>
                    </m:r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kumimoji="1"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kumimoji="1" lang="en-US" altLang="ko-KR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kumimoji="1"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kumimoji="1" lang="en-US" altLang="ko-KR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en-US" altLang="ko-KR" dirty="0"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kumimoji="1"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kumimoji="1"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p>
                            <m:r>
                              <a:rPr kumimoji="1"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kumimoji="1"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sub>
                        </m:sSub>
                        <m:r>
                          <a:rPr kumimoji="1" lang="en-US" altLang="ko-KR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  <m:t>𝑄</m:t>
                            </m:r>
                          </m:sub>
                        </m:sSub>
                      </m:e>
                    </m:d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kumimoji="1" lang="en-US" altLang="ko-KR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kumimoji="1"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  <m:d>
                          <m:dPr>
                            <m:ctrlPr>
                              <a:rPr kumimoji="1"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kumimoji="1" lang="en-US" altLang="ko-KR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sub>
                            </m:sSub>
                            <m:r>
                              <a:rPr kumimoji="1" lang="en-US" altLang="ko-KR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kumimoji="1"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kumimoji="1" lang="en-US" altLang="ko-KR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sub>
                            </m:sSub>
                          </m:e>
                        </m:d>
                        <m:r>
                          <a:rPr kumimoji="1" lang="en-US" altLang="ko-KR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sub>
                        </m:sSub>
                      </m:e>
                    </m:d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kumimoji="1" lang="en-US" altLang="ko-KR" dirty="0"/>
              </a:p>
              <a:p>
                <a14:m>
                  <m:oMath xmlns:m="http://schemas.openxmlformats.org/officeDocument/2006/math">
                    <m:r>
                      <a:rPr kumimoji="1"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kumimoji="1"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kumimoji="1"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kumimoji="1"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eqArrPr>
                          <m:e>
                            <m:f>
                              <m:fPr>
                                <m:ctrlPr>
                                  <a:rPr kumimoji="1"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d>
                                  <m:dPr>
                                    <m:ctrlPr>
                                      <a:rPr kumimoji="1" lang="en-US" altLang="ko-K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kumimoji="1" lang="en-US" altLang="ko-K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ko-KR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kumimoji="1" lang="en-US" altLang="ko-KR" i="1">
                                            <a:latin typeface="Cambria Math" panose="02040503050406030204" pitchFamily="18" charset="0"/>
                                          </a:rPr>
                                          <m:t>𝑄</m:t>
                                        </m:r>
                                      </m:sub>
                                    </m:sSub>
                                    <m:r>
                                      <a:rPr kumimoji="1" lang="en-US" altLang="ko-KR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kumimoji="1" lang="en-US" altLang="ko-K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ko-KR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kumimoji="1" lang="en-US" altLang="ko-KR" i="1">
                                            <a:latin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</m:sub>
                                    </m:sSub>
                                  </m:e>
                                </m:d>
                              </m:num>
                              <m:den>
                                <m:sSub>
                                  <m:sSubPr>
                                    <m:ctrlPr>
                                      <a:rPr kumimoji="1"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ko-KR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1" lang="en-US" altLang="ko-KR" i="1"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</m:sub>
                                </m:sSub>
                                <m:r>
                                  <a:rPr kumimoji="1" lang="en-US" altLang="ko-KR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kumimoji="1"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ko-KR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1" lang="en-US" altLang="ko-KR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</m:den>
                            </m:f>
                            <m:r>
                              <a:rPr kumimoji="1"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𝑚𝑜𝑑</m:t>
                            </m:r>
                            <m:r>
                              <a:rPr kumimoji="1"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kumimoji="1"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  <m:r>
                              <a:rPr kumimoji="1"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  </m:t>
                            </m:r>
                            <m:r>
                              <a:rPr kumimoji="1"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kumimoji="1"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kumimoji="1"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  <m:r>
                              <a:rPr kumimoji="1"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≠</m:t>
                            </m:r>
                            <m:r>
                              <a:rPr kumimoji="1"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𝑄</m:t>
                            </m:r>
                          </m:e>
                          <m:e>
                            <m:f>
                              <m:fPr>
                                <m:ctrlPr>
                                  <a:rPr kumimoji="1"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kumimoji="1"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</m:t>
                                </m:r>
                                <m:sSubSup>
                                  <m:sSubSupPr>
                                    <m:ctrlPr>
                                      <a:rPr kumimoji="1" lang="en-US" altLang="ko-K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1" lang="en-US" altLang="ko-KR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1" lang="en-US" altLang="ko-KR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sub>
                                  <m:sup>
                                    <m:r>
                                      <a:rPr kumimoji="1" lang="en-US" altLang="ko-KR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kumimoji="1" lang="en-US" altLang="ko-KR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kumimoji="1" lang="en-US" altLang="ko-KR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num>
                              <m:den>
                                <m:r>
                                  <a:rPr kumimoji="1"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  <m:sSub>
                                  <m:sSubPr>
                                    <m:ctrlPr>
                                      <a:rPr kumimoji="1"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ko-KR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kumimoji="1" lang="en-US" altLang="ko-KR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sub>
                                </m:sSub>
                              </m:den>
                            </m:f>
                            <m:r>
                              <a:rPr kumimoji="1"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𝑚𝑜𝑑</m:t>
                            </m:r>
                            <m:r>
                              <a:rPr kumimoji="1"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kumimoji="1"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  <m:r>
                              <a:rPr kumimoji="1"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 </m:t>
                            </m:r>
                            <m:r>
                              <a:rPr kumimoji="1"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kumimoji="1"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kumimoji="1"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  <m:r>
                              <a:rPr kumimoji="1"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  <m:r>
                              <a:rPr kumimoji="1"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𝑄</m:t>
                            </m:r>
                          </m:e>
                        </m:eqArr>
                      </m:e>
                    </m:d>
                  </m:oMath>
                </a14:m>
                <a:endParaRPr kumimoji="1" lang="en-US" altLang="ko-KR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3B716B78-6189-9343-8585-D6B255AE724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44" t="-109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076812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제목 1">
                <a:extLst>
                  <a:ext uri="{FF2B5EF4-FFF2-40B4-BE49-F238E27FC236}">
                    <a16:creationId xmlns:a16="http://schemas.microsoft.com/office/drawing/2014/main" id="{AD341A03-C5D0-024A-9668-D387B51C63C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kumimoji="1" lang="en-US" altLang="ko-KR" dirty="0"/>
                  <a:t>Elliptic Curves over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ko-KR" b="0" i="0" smtClean="0">
                        <a:latin typeface="Cambria Math" panose="02040503050406030204" pitchFamily="18" charset="0"/>
                      </a:rPr>
                      <m:t>G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2" name="제목 1">
                <a:extLst>
                  <a:ext uri="{FF2B5EF4-FFF2-40B4-BE49-F238E27FC236}">
                    <a16:creationId xmlns:a16="http://schemas.microsoft.com/office/drawing/2014/main" id="{AD341A03-C5D0-024A-9668-D387B51C63C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0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내용 개체 틀 8">
                <a:extLst>
                  <a:ext uri="{FF2B5EF4-FFF2-40B4-BE49-F238E27FC236}">
                    <a16:creationId xmlns:a16="http://schemas.microsoft.com/office/drawing/2014/main" id="{FDE60742-A605-4F1D-985E-4385A5FDEDA7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en-US" altLang="ko-KR" dirty="0"/>
                  <a:t>Need to be the certain type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𝑥𝑦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𝑎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altLang="ko-KR" dirty="0"/>
              </a:p>
              <a:p>
                <a:r>
                  <a:rPr lang="en-US" altLang="ko-KR" dirty="0"/>
                  <a:t>Use the generator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which satisfies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over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ko-KR">
                        <a:latin typeface="Cambria Math" panose="02040503050406030204" pitchFamily="18" charset="0"/>
                      </a:rPr>
                      <m:t>G</m:t>
                    </m:r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kumimoji="1"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</m:sSup>
                      </m:e>
                    </m:d>
                  </m:oMath>
                </a14:m>
                <a:endParaRPr lang="en-US" altLang="ko-KR" dirty="0"/>
              </a:p>
              <a:p>
                <a:pPr lvl="1"/>
                <a:r>
                  <a:rPr lang="en-US" altLang="ko-KR" dirty="0"/>
                  <a:t>E.g.,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over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ko-KR">
                        <a:latin typeface="Cambria Math" panose="02040503050406030204" pitchFamily="18" charset="0"/>
                      </a:rPr>
                      <m:t>G</m:t>
                    </m:r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𝑓</m:t>
                    </m:r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dirty="0"/>
              </a:p>
              <a:p>
                <a:pPr lvl="1"/>
                <a:r>
                  <a:rPr lang="en-US" altLang="ko-KR" dirty="0"/>
                  <a:t>d</a:t>
                </a:r>
              </a:p>
              <a:p>
                <a:pPr lvl="1"/>
                <a:endParaRPr lang="en-US" altLang="ko-KR" dirty="0"/>
              </a:p>
              <a:p>
                <a:pPr lvl="1"/>
                <a:r>
                  <a:rPr lang="en-US" altLang="ko-KR" dirty="0"/>
                  <a:t>Coefficient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altLang="ko-KR" dirty="0"/>
                  <a:t> and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altLang="ko-KR" dirty="0"/>
                  <a:t> equals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</m:oMath>
                </a14:m>
                <a:endParaRPr lang="en-US" altLang="ko-KR" dirty="0"/>
              </a:p>
              <a:p>
                <a:pPr lvl="1"/>
                <a:endParaRPr lang="ko-KR" altLang="en-US" dirty="0"/>
              </a:p>
            </p:txBody>
          </p:sp>
        </mc:Choice>
        <mc:Fallback xmlns="">
          <p:sp>
            <p:nvSpPr>
              <p:cNvPr id="9" name="내용 개체 틀 8">
                <a:extLst>
                  <a:ext uri="{FF2B5EF4-FFF2-40B4-BE49-F238E27FC236}">
                    <a16:creationId xmlns:a16="http://schemas.microsoft.com/office/drawing/2014/main" id="{FDE60742-A605-4F1D-985E-4385A5FDEDA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3"/>
                <a:stretch>
                  <a:fillRect l="-105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내용 개체 틀 12">
            <a:extLst>
              <a:ext uri="{FF2B5EF4-FFF2-40B4-BE49-F238E27FC236}">
                <a16:creationId xmlns:a16="http://schemas.microsoft.com/office/drawing/2014/main" id="{3851E405-291A-4E50-BC5E-F0B83E8A642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371785" y="1690692"/>
            <a:ext cx="4494473" cy="4375914"/>
          </a:xfr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C0533322-1F12-4162-9F1A-2F8430052E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5251" y="4319587"/>
            <a:ext cx="3807497" cy="812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6506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C914A4-6CA3-C747-B126-8F71F8D46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Algebraic Description of Addition</a:t>
            </a:r>
            <a:endParaRPr kumimoji="1"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4165C45B-2B4F-884E-9FA3-CC9A519C61D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en-US" altLang="ko-KR" dirty="0"/>
                  <a:t>Algebraic addition: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𝑃</m:t>
                    </m:r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+</m:t>
                    </m:r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𝑄</m:t>
                    </m:r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𝑅</m:t>
                    </m:r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kumimoji="1"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b>
                        </m:sSub>
                        <m:r>
                          <a:rPr kumimoji="1" lang="en-US" altLang="ko-KR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b>
                        </m:sSub>
                      </m:e>
                    </m:d>
                  </m:oMath>
                </a14:m>
                <a:endParaRPr kumimoji="1" lang="en-US" altLang="ko-KR" dirty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kumimoji="1"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p>
                        <m:r>
                          <a:rPr kumimoji="1"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kumimoji="1"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kumimoji="1"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kumimoji="1"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kumimoji="1"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  <m:r>
                      <a:rPr kumimoji="1" lang="en-US" altLang="ko-KR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kumimoji="1"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+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endParaRPr kumimoji="1" lang="en-US" altLang="ko-KR" i="1" dirty="0">
                  <a:latin typeface="Cambria Math" panose="02040503050406030204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d>
                      <m:dPr>
                        <m:ctrlPr>
                          <a:rPr kumimoji="1"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sub>
                        </m:sSub>
                        <m:r>
                          <a:rPr kumimoji="1" lang="en-US" altLang="ko-KR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b>
                        </m:sSub>
                      </m:e>
                    </m:d>
                    <m:r>
                      <a:rPr kumimoji="1" lang="en-US" altLang="ko-KR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kumimoji="1"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kumimoji="1"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endParaRPr kumimoji="1" lang="en-US" altLang="ko-KR" dirty="0"/>
              </a:p>
              <a:p>
                <a:pPr lvl="2"/>
                <a14:m>
                  <m:oMath xmlns:m="http://schemas.openxmlformats.org/officeDocument/2006/math">
                    <m:r>
                      <a:rPr kumimoji="1"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kumimoji="1"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  <m:t>𝑄</m:t>
                            </m:r>
                          </m:sub>
                        </m:sSub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sub>
                        </m:sSub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den>
                    </m:f>
                  </m:oMath>
                </a14:m>
                <a:endParaRPr kumimoji="1" lang="en-US" altLang="ko-KR" dirty="0">
                  <a:ea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=2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kumimoji="1" lang="en-US" altLang="ko-KR" dirty="0"/>
                  <a:t> </a:t>
                </a:r>
                <a14:m>
                  <m:oMath xmlns:m="http://schemas.openxmlformats.org/officeDocument/2006/math"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kumimoji="1"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b>
                        </m:sSub>
                        <m:r>
                          <a:rPr kumimoji="1" lang="en-US" altLang="ko-KR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b>
                        </m:sSub>
                      </m:e>
                    </m:d>
                  </m:oMath>
                </a14:m>
                <a:endParaRPr kumimoji="1" lang="en-US" altLang="ko-KR" dirty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kumimoji="1"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p>
                        <m:r>
                          <a:rPr kumimoji="1"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kumimoji="1"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kumimoji="1"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+</m:t>
                    </m:r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endParaRPr kumimoji="1" lang="en-US" altLang="ko-KR" i="1" dirty="0">
                  <a:latin typeface="Cambria Math" panose="02040503050406030204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  <m:sup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+(</m:t>
                    </m:r>
                    <m:r>
                      <a:rPr kumimoji="1"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+1)</m:t>
                    </m:r>
                    <m:r>
                      <a:rPr kumimoji="1" lang="en-US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kumimoji="1"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</m:oMath>
                </a14:m>
                <a:endParaRPr kumimoji="1" lang="en-US" altLang="ko-KR" dirty="0"/>
              </a:p>
              <a:p>
                <a:pPr lvl="2"/>
                <a14:m>
                  <m:oMath xmlns:m="http://schemas.openxmlformats.org/officeDocument/2006/math">
                    <m:r>
                      <a:rPr kumimoji="1"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kumimoji="1"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kumimoji="1"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kumimoji="1"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kumimoji="1"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den>
                    </m:f>
                  </m:oMath>
                </a14:m>
                <a:endParaRPr kumimoji="1" lang="ko-KR" altLang="en-US" dirty="0"/>
              </a:p>
            </p:txBody>
          </p:sp>
        </mc:Choice>
        <mc:Fallback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4165C45B-2B4F-884E-9FA3-CC9A519C61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12" t="-105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499021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119430-9286-A644-B909-22520AB61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10.4 Elliptic Curve Cryptography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93DF22D-147F-6D4F-AD74-97A057C6B4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202225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A04FC0-0EC1-8D44-8875-976A3DEBC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Trapdoor of ECC</a:t>
            </a:r>
            <a:endParaRPr kumimoji="1"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6389315C-AA8F-AF40-ACAC-876535C35C9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kumimoji="1" lang="en-US" altLang="ko-KR" dirty="0"/>
                  <a:t>Elliptic curve logarithm problem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𝑘𝑃</m:t>
                    </m:r>
                  </m:oMath>
                </a14:m>
                <a:r>
                  <a:rPr kumimoji="1" lang="en-US" altLang="ko-KR" dirty="0"/>
                  <a:t>, where </a:t>
                </a:r>
                <a14:m>
                  <m:oMath xmlns:m="http://schemas.openxmlformats.org/officeDocument/2006/math"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kumimoji="1"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kumimoji="1" lang="en-US" altLang="ko-K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sub>
                    </m:sSub>
                    <m:d>
                      <m:d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</m:d>
                  </m:oMath>
                </a14:m>
                <a:r>
                  <a:rPr kumimoji="1" lang="en-US" altLang="ko-KR" dirty="0"/>
                  <a:t> and </a:t>
                </a:r>
                <a14:m>
                  <m:oMath xmlns:m="http://schemas.openxmlformats.org/officeDocument/2006/math"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kumimoji="1" lang="en-US" altLang="ko-KR" dirty="0"/>
              </a:p>
              <a:p>
                <a:pPr lvl="1"/>
                <a:r>
                  <a:rPr kumimoji="1" lang="en-US" altLang="ko-KR" dirty="0"/>
                  <a:t>Easy to calculate </a:t>
                </a:r>
                <a14:m>
                  <m:oMath xmlns:m="http://schemas.openxmlformats.org/officeDocument/2006/math"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kumimoji="1" lang="en-US" altLang="ko-KR" dirty="0"/>
                  <a:t> from given </a:t>
                </a:r>
                <a14:m>
                  <m:oMath xmlns:m="http://schemas.openxmlformats.org/officeDocument/2006/math"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kumimoji="1" lang="en-US" altLang="ko-KR" dirty="0"/>
                  <a:t> and </a:t>
                </a:r>
                <a14:m>
                  <m:oMath xmlns:m="http://schemas.openxmlformats.org/officeDocument/2006/math"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endParaRPr kumimoji="1" lang="en-US" altLang="ko-KR" dirty="0"/>
              </a:p>
              <a:p>
                <a:pPr lvl="2"/>
                <a:r>
                  <a:rPr kumimoji="1" lang="en-US" altLang="ko-KR" dirty="0"/>
                  <a:t>Can be computed swiftly by using multiplication and exponential</a:t>
                </a:r>
              </a:p>
              <a:p>
                <a:pPr lvl="1"/>
                <a:r>
                  <a:rPr kumimoji="1" lang="en-US" altLang="ko-KR" dirty="0"/>
                  <a:t>Difficult to determine </a:t>
                </a:r>
                <a14:m>
                  <m:oMath xmlns:m="http://schemas.openxmlformats.org/officeDocument/2006/math"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kumimoji="1" lang="en-US" altLang="ko-KR" dirty="0"/>
                  <a:t> from given </a:t>
                </a:r>
                <a14:m>
                  <m:oMath xmlns:m="http://schemas.openxmlformats.org/officeDocument/2006/math"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kumimoji="1" lang="en-US" altLang="ko-KR" dirty="0"/>
                  <a:t> and </a:t>
                </a:r>
                <a14:m>
                  <m:oMath xmlns:m="http://schemas.openxmlformats.org/officeDocument/2006/math"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endParaRPr kumimoji="1" lang="en-US" altLang="ko-KR" dirty="0"/>
              </a:p>
              <a:p>
                <a:pPr lvl="2"/>
                <a:r>
                  <a:rPr kumimoji="1" lang="en-US" altLang="ko-KR" dirty="0"/>
                  <a:t>Must calculate all possible multiples of </a:t>
                </a:r>
                <a14:m>
                  <m:oMath xmlns:m="http://schemas.openxmlformats.org/officeDocument/2006/math"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kumimoji="1" lang="en-US" altLang="ko-KR" dirty="0"/>
                  <a:t>, which is not practical for large </a:t>
                </a:r>
                <a14:m>
                  <m:oMath xmlns:m="http://schemas.openxmlformats.org/officeDocument/2006/math"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kumimoji="1" lang="en-US" altLang="ko-KR" dirty="0"/>
              </a:p>
              <a:p>
                <a:r>
                  <a:rPr kumimoji="1" lang="en-US" altLang="ko-KR" dirty="0"/>
                  <a:t>Example of EC logarithm problem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kumimoji="1"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23</m:t>
                        </m:r>
                      </m:sub>
                    </m:sSub>
                    <m:d>
                      <m:dPr>
                        <m:ctrlPr>
                          <a:rPr kumimoji="1"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9, 17</m:t>
                        </m:r>
                      </m:e>
                    </m:d>
                  </m:oMath>
                </a14:m>
                <a:endParaRPr kumimoji="1" lang="en-US" altLang="ko-KR" dirty="0"/>
              </a:p>
              <a:p>
                <a:pPr lvl="1"/>
                <a:r>
                  <a:rPr kumimoji="1" lang="en-US" altLang="ko-KR" dirty="0"/>
                  <a:t>Calculating </a:t>
                </a:r>
                <a14:m>
                  <m:oMath xmlns:m="http://schemas.openxmlformats.org/officeDocument/2006/math">
                    <m:r>
                      <a:rPr kumimoji="1" lang="en-US" altLang="ko-KR" i="1" smtClean="0">
                        <a:latin typeface="Cambria Math" panose="02040503050406030204" pitchFamily="18" charset="0"/>
                      </a:rPr>
                      <m:t>	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kumimoji="1" lang="en-US" altLang="ko-KR" dirty="0"/>
                  <a:t> with </a:t>
                </a:r>
                <a14:m>
                  <m:oMath xmlns:m="http://schemas.openxmlformats.org/officeDocument/2006/math"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16 ,5</m:t>
                        </m:r>
                      </m:e>
                    </m:d>
                  </m:oMath>
                </a14:m>
                <a:r>
                  <a:rPr kumimoji="1" lang="en-US" altLang="ko-KR" dirty="0"/>
                  <a:t> and </a:t>
                </a:r>
                <a14:m>
                  <m:oMath xmlns:m="http://schemas.openxmlformats.org/officeDocument/2006/math"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kumimoji="1" lang="en-US" altLang="ko-KR" b="0" i="0" smtClean="0">
                        <a:latin typeface="Cambria Math" panose="02040503050406030204" pitchFamily="18" charset="0"/>
                      </a:rPr>
                      <m:t>=9</m:t>
                    </m:r>
                  </m:oMath>
                </a14:m>
                <a:endParaRPr kumimoji="1" lang="en-US" altLang="ko-KR" b="0" dirty="0"/>
              </a:p>
              <a:p>
                <a:pPr lvl="2"/>
                <a:r>
                  <a:rPr kumimoji="1" lang="en-US" altLang="ko-KR" b="0" dirty="0"/>
                  <a:t>Calculate by multiplication of 2: </a:t>
                </a:r>
                <a14:m>
                  <m:oMath xmlns:m="http://schemas.openxmlformats.org/officeDocument/2006/math"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=2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kumimoji="1" lang="en-US" altLang="ko-KR" b="0" dirty="0"/>
                  <a:t>, </a:t>
                </a:r>
                <a14:m>
                  <m:oMath xmlns:m="http://schemas.openxmlformats.org/officeDocument/2006/math"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+2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kumimoji="1" lang="en-US" altLang="ko-KR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4</m:t>
                    </m:r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kumimoji="1" lang="en-US" altLang="ko-KR" b="0" dirty="0"/>
                  <a:t>, </a:t>
                </a:r>
                <a14:m>
                  <m:oMath xmlns:m="http://schemas.openxmlformats.org/officeDocument/2006/math"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4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+4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=8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kumimoji="1" lang="en-US" altLang="ko-KR" b="0" dirty="0"/>
                  <a:t>, </a:t>
                </a:r>
                <a14:m>
                  <m:oMath xmlns:m="http://schemas.openxmlformats.org/officeDocument/2006/math"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8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=9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endParaRPr kumimoji="1" lang="en-US" altLang="ko-KR" b="0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6389315C-AA8F-AF40-ACAC-876535C35C9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12" t="-105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810462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119430-9286-A644-B909-22520AB61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10.1 Diffie-Hellman Key Exchange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93DF22D-147F-6D4F-AD74-97A057C6B4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489070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DED45A-49ED-6C41-8475-5627478D7B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Analog of Diffie-Hellman Key Exchange </a:t>
            </a:r>
            <a:endParaRPr kumimoji="1"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0FD32BE-A394-8049-8B82-D5DE3A8B46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3584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845D65-699D-9B46-A7F8-A6B9B39AA9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Setting Up Global Public Elements</a:t>
            </a:r>
            <a:endParaRPr kumimoji="1"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76C86392-EA37-FF49-9A10-C80CE03B9A09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kumimoji="1" lang="en-US" altLang="ko-KR" dirty="0"/>
                  <a:t>Pick large integer </a:t>
                </a:r>
                <a14:m>
                  <m:oMath xmlns:m="http://schemas.openxmlformats.org/officeDocument/2006/math"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kumimoji="1" lang="en-US" altLang="ko-KR" dirty="0"/>
                  <a:t>, which is either a prime number </a:t>
                </a:r>
                <a14:m>
                  <m:oMath xmlns:m="http://schemas.openxmlformats.org/officeDocument/2006/math"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kumimoji="1" lang="en-US" altLang="ko-KR" dirty="0"/>
                  <a:t> or integer of the form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kumimoji="1" lang="en-US" altLang="ko-KR" dirty="0"/>
              </a:p>
              <a:p>
                <a:r>
                  <a:rPr kumimoji="1" lang="en-US" altLang="ko-KR" dirty="0"/>
                  <a:t>Select EC parameters </a:t>
                </a:r>
                <a14:m>
                  <m:oMath xmlns:m="http://schemas.openxmlformats.org/officeDocument/2006/math"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kumimoji="1" lang="en-US" altLang="ko-KR" dirty="0"/>
                  <a:t>, </a:t>
                </a:r>
                <a14:m>
                  <m:oMath xmlns:m="http://schemas.openxmlformats.org/officeDocument/2006/math"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kumimoji="1" lang="en-US" altLang="ko-KR" dirty="0"/>
                  <a:t> defining elliptic group of points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en-US" altLang="ko-KR" dirty="0"/>
              </a:p>
              <a:p>
                <a:r>
                  <a:rPr kumimoji="1" lang="en-US" altLang="ko-KR" dirty="0"/>
                  <a:t>Pick base point </a:t>
                </a:r>
                <a14:m>
                  <m:oMath xmlns:m="http://schemas.openxmlformats.org/officeDocument/2006/math"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kumimoji="1" lang="en-US" altLang="ko-KR" b="0" i="0" smtClean="0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kumimoji="1"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en-US" altLang="ko-KR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ko-KR" dirty="0"/>
                  <a:t>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𝑎</m:t>
                    </m:r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,</m:t>
                    </m:r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𝑏</m:t>
                    </m:r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ko-KR" dirty="0"/>
                  <a:t> whose order is a very large value </a:t>
                </a:r>
                <a14:m>
                  <m:oMath xmlns:m="http://schemas.openxmlformats.org/officeDocument/2006/math"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kumimoji="1" lang="en-US" altLang="ko-KR" dirty="0"/>
              </a:p>
              <a:p>
                <a:pPr lvl="1"/>
                <a14:m>
                  <m:oMath xmlns:m="http://schemas.openxmlformats.org/officeDocument/2006/math"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𝑂</m:t>
                    </m:r>
                  </m:oMath>
                </a14:m>
                <a:endParaRPr kumimoji="1" lang="en-US" altLang="ko-KR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76C86392-EA37-FF49-9A10-C80CE03B9A0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1059" r="-15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F5FAE38C-FA4F-324F-9525-F203864D1C1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5896" y="1825625"/>
            <a:ext cx="5174208" cy="466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2559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제목 1">
                <a:extLst>
                  <a:ext uri="{FF2B5EF4-FFF2-40B4-BE49-F238E27FC236}">
                    <a16:creationId xmlns:a16="http://schemas.microsoft.com/office/drawing/2014/main" id="{A9845D65-699D-9B46-A7F8-A6B9B39AA9C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kumimoji="1" lang="en-US" altLang="ko-KR"/>
                  <a:t>Key Exchange Between User </a:t>
                </a:r>
                <a14:m>
                  <m:oMath xmlns:m="http://schemas.openxmlformats.org/officeDocument/2006/math"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kumimoji="1" lang="en-US" altLang="ko-KR"/>
                  <a:t> and </a:t>
                </a:r>
                <a14:m>
                  <m:oMath xmlns:m="http://schemas.openxmlformats.org/officeDocument/2006/math"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endParaRPr kumimoji="1" lang="ko-KR" altLang="en-US"/>
              </a:p>
            </p:txBody>
          </p:sp>
        </mc:Choice>
        <mc:Fallback xmlns="">
          <p:sp>
            <p:nvSpPr>
              <p:cNvPr id="2" name="제목 1">
                <a:extLst>
                  <a:ext uri="{FF2B5EF4-FFF2-40B4-BE49-F238E27FC236}">
                    <a16:creationId xmlns:a16="http://schemas.microsoft.com/office/drawing/2014/main" id="{A9845D65-699D-9B46-A7F8-A6B9B39AA9C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17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76C86392-EA37-FF49-9A10-C80CE03B9A09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kumimoji="1" lang="en-US" altLang="ko-KR"/>
                  <a:t> selects private key, integer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kumimoji="1" lang="en-US" altLang="ko-KR"/>
                  <a:t> which is less than </a:t>
                </a:r>
                <a14:m>
                  <m:oMath xmlns:m="http://schemas.openxmlformats.org/officeDocument/2006/math"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kumimoji="1" lang="en-US" altLang="ko-KR"/>
                  <a:t>.</a:t>
                </a:r>
              </a:p>
              <a:p>
                <a14:m>
                  <m:oMath xmlns:m="http://schemas.openxmlformats.org/officeDocument/2006/math"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kumimoji="1" lang="en-US" altLang="ko-KR"/>
                  <a:t> then generates a public key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kumimoji="1"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kumimoji="1" lang="en-US" altLang="ko-KR"/>
                  <a:t> which is on a point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𝑎</m:t>
                    </m:r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,</m:t>
                    </m:r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𝑏</m:t>
                    </m:r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ko-KR"/>
                  <a:t> </a:t>
                </a:r>
              </a:p>
              <a:p>
                <a14:m>
                  <m:oMath xmlns:m="http://schemas.openxmlformats.org/officeDocument/2006/math"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kumimoji="1" lang="en-US" altLang="ko-KR"/>
                  <a:t> similarly selects a private key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kumimoji="1" lang="en-US" altLang="ko-KR"/>
                  <a:t> and computes public key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endParaRPr kumimoji="1" lang="en-US" altLang="ko-KR"/>
              </a:p>
              <a:p>
                <a14:m>
                  <m:oMath xmlns:m="http://schemas.openxmlformats.org/officeDocument/2006/math"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kumimoji="1" lang="en-US" altLang="ko-KR"/>
                  <a:t> generates the shared secret key </a:t>
                </a:r>
                <a14:m>
                  <m:oMath xmlns:m="http://schemas.openxmlformats.org/officeDocument/2006/math"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kumimoji="1"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endParaRPr kumimoji="1" lang="en-US" altLang="ko-KR"/>
              </a:p>
              <a:p>
                <a14:m>
                  <m:oMath xmlns:m="http://schemas.openxmlformats.org/officeDocument/2006/math"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kumimoji="1" lang="en-US" altLang="ko-KR"/>
                  <a:t> generates the shared secret key </a:t>
                </a:r>
                <a14:m>
                  <m:oMath xmlns:m="http://schemas.openxmlformats.org/officeDocument/2006/math"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kumimoji="1"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endParaRPr kumimoji="1" lang="en-US" altLang="ko-KR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76C86392-EA37-FF49-9A10-C80CE03B9A0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3"/>
                <a:stretch>
                  <a:fillRect l="-12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F5FAE38C-FA4F-324F-9525-F203864D1C1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175896" y="1825625"/>
            <a:ext cx="5174208" cy="466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6224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제목 1">
                <a:extLst>
                  <a:ext uri="{FF2B5EF4-FFF2-40B4-BE49-F238E27FC236}">
                    <a16:creationId xmlns:a16="http://schemas.microsoft.com/office/drawing/2014/main" id="{0D56628B-D42F-5B49-AEDC-162B4512E62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kumimoji="1" lang="en-US" altLang="ko-KR"/>
                  <a:t>Shared Key </a:t>
                </a:r>
                <a14:m>
                  <m:oMath xmlns:m="http://schemas.openxmlformats.org/officeDocument/2006/math"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kumimoji="1" lang="en-US" altLang="ko-KR"/>
                  <a:t> and Security</a:t>
                </a:r>
                <a:endParaRPr kumimoji="1" lang="ko-KR" altLang="en-US"/>
              </a:p>
            </p:txBody>
          </p:sp>
        </mc:Choice>
        <mc:Fallback xmlns="">
          <p:sp>
            <p:nvSpPr>
              <p:cNvPr id="2" name="제목 1">
                <a:extLst>
                  <a:ext uri="{FF2B5EF4-FFF2-40B4-BE49-F238E27FC236}">
                    <a16:creationId xmlns:a16="http://schemas.microsoft.com/office/drawing/2014/main" id="{0D56628B-D42F-5B49-AEDC-162B4512E62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17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6F766310-7420-844C-8348-F19139E9485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en-US" altLang="ko-KR"/>
                  <a:t>Shared key </a:t>
                </a:r>
                <a14:m>
                  <m:oMath xmlns:m="http://schemas.openxmlformats.org/officeDocument/2006/math"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kumimoji="1" lang="en-US" altLang="ko-KR" i="1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kumimoji="1"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kumimoji="1"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kumimoji="1"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kumimoji="1"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kumimoji="1"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kumimoji="1"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kumimoji="1" lang="en-US" altLang="ko-KR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  <m:r>
                          <a:rPr kumimoji="1"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</m:e>
                    </m:d>
                    <m:r>
                      <a:rPr kumimoji="1" lang="en-US" altLang="ko-KR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kumimoji="1"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kumimoji="1"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m:rPr>
                        <m:nor/>
                      </m:rPr>
                      <a:rPr kumimoji="1" lang="en-US" altLang="ko-KR"/>
                      <m:t> </m:t>
                    </m:r>
                    <m:d>
                      <m:dPr>
                        <m:ctrlPr>
                          <a:rPr kumimoji="1"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  <m:r>
                          <a:rPr kumimoji="1"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kumimoji="1"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</m:e>
                    </m:d>
                    <m:r>
                      <a:rPr kumimoji="1"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kumimoji="1"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kumimoji="1"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kumimoji="1"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kumimoji="1"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endParaRPr kumimoji="1" lang="en-US" altLang="ko-KR">
                  <a:ea typeface="Cambria Math" panose="02040503050406030204" pitchFamily="18" charset="0"/>
                </a:endParaRPr>
              </a:p>
              <a:p>
                <a:r>
                  <a:rPr kumimoji="1" lang="en-US" altLang="ko-KR"/>
                  <a:t>Adversary can not establish </a:t>
                </a:r>
                <a14:m>
                  <m:oMath xmlns:m="http://schemas.openxmlformats.org/officeDocument/2006/math"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kumimoji="1" lang="en-US" altLang="ko-KR"/>
                  <a:t> without knowing either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kumimoji="1" lang="en-US" altLang="ko-KR"/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endParaRPr kumimoji="1" lang="en-US" altLang="ko-KR"/>
              </a:p>
              <a:p>
                <a:pPr lvl="1"/>
                <a:r>
                  <a:rPr kumimoji="1" lang="en-US" altLang="ko-KR"/>
                  <a:t>It is difficult  to calculate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kumimoji="1" lang="en-US" altLang="ko-KR"/>
                  <a:t>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kumimoji="1"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kumimoji="1" lang="en-US" altLang="ko-KR"/>
                  <a:t> and </a:t>
                </a:r>
                <a14:m>
                  <m:oMath xmlns:m="http://schemas.openxmlformats.org/officeDocument/2006/math"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endParaRPr kumimoji="1" lang="en-US" altLang="ko-KR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kumimoji="1" lang="en-US" altLang="ko-KR"/>
                  <a:t>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kumimoji="1" lang="en-US" altLang="ko-KR"/>
                  <a:t> and </a:t>
                </a:r>
                <a14:m>
                  <m:oMath xmlns:m="http://schemas.openxmlformats.org/officeDocument/2006/math"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endParaRPr kumimoji="1" lang="ko-KR" altLang="en-US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6F766310-7420-844C-8348-F19139E9485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844" t="-136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449093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4C788C-F96E-974F-A05D-8DCDEE145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Elliptic Curve Encryption/Decryption</a:t>
            </a:r>
            <a:endParaRPr kumimoji="1"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FB8701DA-18F3-224F-857E-95221E29CCA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en-US" altLang="ko-KR"/>
                  <a:t>Encode plaintext message </a:t>
                </a:r>
                <a14:m>
                  <m:oMath xmlns:m="http://schemas.openxmlformats.org/officeDocument/2006/math"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kumimoji="1" lang="en-US" altLang="ko-KR"/>
                  <a:t> to 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1"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en-US" altLang="ko-KR"/>
                  <a:t>point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kumimoji="1" lang="en-US" altLang="ko-KR"/>
                  <a:t> on</a:t>
                </a:r>
                <a:r>
                  <a:rPr kumimoji="1" lang="ko-KR" altLang="en-US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𝑎</m:t>
                    </m:r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,</m:t>
                    </m:r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𝑏</m:t>
                    </m:r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en-US" altLang="ko-KR"/>
              </a:p>
              <a:p>
                <a:r>
                  <a:rPr kumimoji="1" lang="en-US" altLang="ko-KR"/>
                  <a:t>Select public element point </a:t>
                </a:r>
                <a14:m>
                  <m:oMath xmlns:m="http://schemas.openxmlformats.org/officeDocument/2006/math"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endParaRPr kumimoji="1" lang="en-US" altLang="ko-KR"/>
              </a:p>
              <a:p>
                <a:r>
                  <a:rPr kumimoji="1" lang="en-US" altLang="ko-KR"/>
                  <a:t>Each user </a:t>
                </a:r>
                <a14:m>
                  <m:oMath xmlns:m="http://schemas.openxmlformats.org/officeDocument/2006/math"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kumimoji="1" lang="en-US" altLang="ko-KR"/>
                  <a:t> selects private key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kumimoji="1" lang="en-US" altLang="ko-KR"/>
                  <a:t> and public key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kumimoji="1"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</m:oMath>
                </a14:m>
                <a:endParaRPr kumimoji="1" lang="en-US" altLang="ko-KR"/>
              </a:p>
              <a:p>
                <a:r>
                  <a:rPr kumimoji="1" lang="en-US" altLang="ko-KR"/>
                  <a:t>To encrypt send message to user </a:t>
                </a:r>
                <a14:m>
                  <m:oMath xmlns:m="http://schemas.openxmlformats.org/officeDocument/2006/math"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kumimoji="1" lang="en-US" altLang="ko-KR"/>
                  <a:t>, </a:t>
                </a:r>
                <a14:m>
                  <m:oMath xmlns:m="http://schemas.openxmlformats.org/officeDocument/2006/math"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kumimoji="1" lang="en-US" altLang="ko-KR"/>
                  <a:t> chooses a random positive integer </a:t>
                </a:r>
                <a14:m>
                  <m:oMath xmlns:m="http://schemas.openxmlformats.org/officeDocument/2006/math"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kumimoji="1" lang="en-US" altLang="ko-KR"/>
                  <a:t> and produces the ciphertext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={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𝑘𝐺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𝑘</m:t>
                    </m:r>
                    <m:sSub>
                      <m:sSub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kumimoji="1" lang="en-US" altLang="ko-KR"/>
              </a:p>
              <a:p>
                <a:r>
                  <a:rPr kumimoji="1" lang="en-US" altLang="ko-KR"/>
                  <a:t>To decrypt ciphertext, </a:t>
                </a:r>
                <a14:m>
                  <m:oMath xmlns:m="http://schemas.openxmlformats.org/officeDocument/2006/math"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kumimoji="1" lang="en-US" altLang="ko-KR"/>
                  <a:t> multiplies the first point in the pair by </a:t>
                </a:r>
                <a14:m>
                  <m:oMath xmlns:m="http://schemas.openxmlformats.org/officeDocument/2006/math"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kumimoji="1" lang="en-US" altLang="ko-KR"/>
                  <a:t>’s private key and subtracts the result from the second point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+</m:t>
                    </m:r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𝑘</m:t>
                    </m:r>
                    <m:sSub>
                      <m:sSubPr>
                        <m:ctrlPr>
                          <a:rPr kumimoji="1"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kumimoji="1" lang="en-US" altLang="ko-KR" b="0" i="0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kumimoji="1"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d>
                      <m:d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𝑘𝐺</m:t>
                        </m:r>
                      </m:e>
                    </m:d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kumimoji="1"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kumimoji="1"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m:rPr>
                        <m:sty m:val="p"/>
                      </m:rPr>
                      <a:rPr kumimoji="1" lang="en-US" altLang="ko-KR" b="0" i="0" smtClean="0">
                        <a:latin typeface="Cambria Math" panose="02040503050406030204" pitchFamily="18" charset="0"/>
                      </a:rPr>
                      <m:t>G</m:t>
                    </m:r>
                  </m:oMath>
                </a14:m>
                <a:r>
                  <a:rPr kumimoji="1" lang="en-US" altLang="ko-KR"/>
                  <a:t>) </a:t>
                </a:r>
                <a14:m>
                  <m:oMath xmlns:m="http://schemas.openxmlformats.org/officeDocument/2006/math">
                    <m:r>
                      <a:rPr kumimoji="1" lang="en-US" altLang="ko-KR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kumimoji="1"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d>
                      <m:dPr>
                        <m:ctrlPr>
                          <a:rPr kumimoji="1"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𝑘𝐺</m:t>
                        </m:r>
                      </m:e>
                    </m:d>
                    <m:r>
                      <a:rPr kumimoji="1" lang="en-US" altLang="ko-KR" b="0" i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kumimoji="1"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endParaRPr kumimoji="1" lang="en-US" altLang="ko-KR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FB8701DA-18F3-224F-857E-95221E29CCA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44" t="-109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435111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EA1F2C-3E73-2341-A780-1E98ED4ED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Conclusion</a:t>
            </a:r>
            <a:endParaRPr kumimoji="1"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AFE4472-AECB-0D4B-A3AF-D2E6DB00D5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Define Diffie-Hellman key exchange</a:t>
            </a:r>
          </a:p>
          <a:p>
            <a:r>
              <a:rPr kumimoji="1" lang="en-US" altLang="ko-KR"/>
              <a:t>MITM attack on Diffie-Hellman key exchange</a:t>
            </a:r>
          </a:p>
          <a:p>
            <a:r>
              <a:rPr kumimoji="1" lang="en-US" altLang="ko-KR"/>
              <a:t>Overview of </a:t>
            </a:r>
            <a:r>
              <a:rPr kumimoji="1" lang="en-US" altLang="ko-KR" err="1"/>
              <a:t>Elgamal</a:t>
            </a:r>
            <a:r>
              <a:rPr kumimoji="1" lang="en-US" altLang="ko-KR"/>
              <a:t> cryptographic system</a:t>
            </a:r>
          </a:p>
          <a:p>
            <a:r>
              <a:rPr kumimoji="1" lang="en-US" altLang="ko-KR"/>
              <a:t>Elliptic curve arithmetic</a:t>
            </a:r>
          </a:p>
          <a:p>
            <a:r>
              <a:rPr kumimoji="1" lang="en-US" altLang="ko-KR"/>
              <a:t>Overview of elliptic curve cryptography</a:t>
            </a:r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857391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B6A1D5-ADA9-6840-8193-A79278E4B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Diffie-Hellman Key Exchange Algorithm</a:t>
            </a:r>
            <a:endParaRPr kumimoji="1"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876F003-9F8F-064D-87E6-5FD6D04F64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Purpose of the algorithm is to enable 2 users to securely exchange a key that can be used for subsequent symmetric encryption message</a:t>
            </a:r>
          </a:p>
          <a:p>
            <a:r>
              <a:rPr kumimoji="1" lang="en-US" altLang="ko-KR"/>
              <a:t>Algorithm itself is limited to the exchange of secret values</a:t>
            </a:r>
          </a:p>
          <a:p>
            <a:r>
              <a:rPr kumimoji="1" lang="en-US" altLang="ko-KR"/>
              <a:t>Depends on effectiveness on the difficulty of computing discrete logarithms</a:t>
            </a:r>
          </a:p>
        </p:txBody>
      </p:sp>
    </p:spTree>
    <p:extLst>
      <p:ext uri="{BB962C8B-B14F-4D97-AF65-F5344CB8AC3E}">
        <p14:creationId xmlns:p14="http://schemas.microsoft.com/office/powerpoint/2010/main" val="30760626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1BE26A-7459-6944-BF03-54F9C6B36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Trapdoor of Diffie-Hellman Key Exchange</a:t>
            </a:r>
            <a:endParaRPr kumimoji="1"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E1406842-7295-7A4C-BB56-33BA7493A9C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en-US" altLang="ko-KR"/>
                  <a:t>Difficulty of computing discrete logarithm</a:t>
                </a:r>
              </a:p>
              <a:p>
                <a:r>
                  <a:rPr kumimoji="1" lang="en-US" altLang="ko-KR"/>
                  <a:t>For any integer </a:t>
                </a:r>
                <a14:m>
                  <m:oMath xmlns:m="http://schemas.openxmlformats.org/officeDocument/2006/math"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kumimoji="1" lang="en-US" altLang="ko-KR"/>
                  <a:t> and primitive root </a:t>
                </a:r>
                <a14:m>
                  <m:oMath xmlns:m="http://schemas.openxmlformats.org/officeDocument/2006/math"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kumimoji="1" lang="en-US" altLang="ko-KR"/>
                  <a:t> of prime number </a:t>
                </a:r>
                <a14:m>
                  <m:oMath xmlns:m="http://schemas.openxmlformats.org/officeDocument/2006/math"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kumimoji="1" lang="en-US" altLang="ko-KR"/>
                  <a:t>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sSup>
                      <m:sSup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p>
                    </m:sSup>
                    <m:d>
                      <m:d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𝑚𝑜𝑑</m:t>
                        </m:r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</m:d>
                  </m:oMath>
                </a14:m>
                <a:endParaRPr kumimoji="1" lang="en-US" altLang="ko-KR" b="0">
                  <a:ea typeface="Cambria Math" panose="02040503050406030204" pitchFamily="18" charset="0"/>
                </a:endParaRPr>
              </a:p>
              <a:p>
                <a:pPr lvl="2"/>
                <a:r>
                  <a:rPr kumimoji="1" lang="en-US" altLang="ko-KR" b="0">
                    <a:ea typeface="Cambria Math" panose="02040503050406030204" pitchFamily="18" charset="0"/>
                  </a:rPr>
                  <a:t>When </a:t>
                </a:r>
                <a14:m>
                  <m:oMath xmlns:m="http://schemas.openxmlformats.org/officeDocument/2006/math">
                    <m:r>
                      <a:rPr kumimoji="1"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kumimoji="1" lang="en-US" altLang="ko-KR" b="0">
                    <a:ea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kumimoji="1"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kumimoji="1" lang="en-US" altLang="ko-KR" b="0">
                    <a:ea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kumimoji="1"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kumimoji="1" lang="en-US" altLang="ko-KR" b="0">
                    <a:ea typeface="Cambria Math" panose="02040503050406030204" pitchFamily="18" charset="0"/>
                  </a:rPr>
                  <a:t> is given, it is easy to calculate </a:t>
                </a:r>
                <a14:m>
                  <m:oMath xmlns:m="http://schemas.openxmlformats.org/officeDocument/2006/math">
                    <m:r>
                      <a:rPr kumimoji="1"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</m:oMath>
                </a14:m>
                <a:endParaRPr kumimoji="1" lang="en-US" altLang="ko-KR" b="0">
                  <a:ea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𝑑𝑙𝑜𝑔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kumimoji="1" lang="en-US" altLang="ko-KR"/>
              </a:p>
              <a:p>
                <a:pPr lvl="2"/>
                <a:r>
                  <a:rPr kumimoji="1" lang="en-US" altLang="ko-KR"/>
                  <a:t>When </a:t>
                </a:r>
                <a14:m>
                  <m:oMath xmlns:m="http://schemas.openxmlformats.org/officeDocument/2006/math"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kumimoji="1" lang="en-US" altLang="ko-KR"/>
                  <a:t>, </a:t>
                </a:r>
                <a14:m>
                  <m:oMath xmlns:m="http://schemas.openxmlformats.org/officeDocument/2006/math"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kumimoji="1" lang="en-US" altLang="ko-KR"/>
                  <a:t>, </a:t>
                </a:r>
                <a14:m>
                  <m:oMath xmlns:m="http://schemas.openxmlformats.org/officeDocument/2006/math"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kumimoji="1" lang="en-US" altLang="ko-KR"/>
                  <a:t> is given, it is difficult to calculate </a:t>
                </a:r>
                <a14:m>
                  <m:oMath xmlns:m="http://schemas.openxmlformats.org/officeDocument/2006/math"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kumimoji="1" lang="en-US" altLang="ko-KR"/>
              </a:p>
              <a:p>
                <a:r>
                  <a:rPr kumimoji="1" lang="en-US" altLang="ko-KR"/>
                  <a:t>Example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3</m:t>
                        </m:r>
                      </m:e>
                      <m:sup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97</m:t>
                        </m:r>
                      </m:sup>
                    </m:sSup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 353 →40</m:t>
                    </m:r>
                  </m:oMath>
                </a14:m>
                <a:r>
                  <a:rPr kumimoji="1" lang="en-US" altLang="ko-KR"/>
                  <a:t>: easy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3</m:t>
                        </m:r>
                      </m:e>
                      <m:sup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 353 →</m:t>
                    </m:r>
                    <m:r>
                      <a:rPr kumimoji="1"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kumimoji="1"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?</m:t>
                    </m:r>
                  </m:oMath>
                </a14:m>
                <a:r>
                  <a:rPr kumimoji="1" lang="en-US" altLang="ko-KR"/>
                  <a:t>: difficult</a:t>
                </a:r>
              </a:p>
              <a:p>
                <a:pPr lvl="1"/>
                <a:endParaRPr kumimoji="1" lang="en-US" altLang="ko-KR"/>
              </a:p>
              <a:p>
                <a:pPr lvl="1"/>
                <a:endParaRPr kumimoji="1" lang="ko-KR" altLang="en-US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E1406842-7295-7A4C-BB56-33BA7493A9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44" t="-109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036849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5D8C4B-21E8-8F41-B085-2002F3D1D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Algorithm Parameters</a:t>
            </a:r>
            <a:endParaRPr kumimoji="1"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1F962242-9AE5-4B43-871F-E6937A99AA89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kumimoji="1" lang="en-US" altLang="ko-KR"/>
                  <a:t>Publicly known numbers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kumimoji="1" lang="en-US" altLang="ko-KR"/>
                  <a:t>: large prime number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kumimoji="1"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kumimoji="1" lang="en-US" altLang="ko-KR"/>
                  <a:t>: primitive root of </a:t>
                </a:r>
                <a14:m>
                  <m:oMath xmlns:m="http://schemas.openxmlformats.org/officeDocument/2006/math"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kumimoji="1" lang="en-US" altLang="ko-KR"/>
                  <a:t>, </a:t>
                </a:r>
                <a14:m>
                  <m:oMath xmlns:m="http://schemas.openxmlformats.org/officeDocument/2006/math">
                    <m:r>
                      <a:rPr kumimoji="1"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kumimoji="1" lang="en-US" altLang="ko-KR"/>
                  <a:t> </a:t>
                </a:r>
              </a:p>
              <a:p>
                <a:r>
                  <a:rPr kumimoji="1" lang="en-US" altLang="ko-KR" b="0"/>
                  <a:t>Private </a:t>
                </a:r>
                <a:r>
                  <a:rPr kumimoji="1" lang="en-US" altLang="ko-KR"/>
                  <a:t>key </a:t>
                </a:r>
                <a:endParaRPr kumimoji="1" lang="en-US" altLang="ko-KR" i="1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kumimoji="1" lang="en-US" altLang="ko-KR" b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endParaRPr kumimoji="1" lang="en-US" altLang="ko-KR"/>
              </a:p>
              <a:p>
                <a:pPr lvl="1"/>
                <a:r>
                  <a:rPr kumimoji="1" lang="en-US" altLang="ko-KR"/>
                  <a:t>Secret r</a:t>
                </a:r>
                <a:r>
                  <a:rPr kumimoji="1" lang="en-US" altLang="ko-KR" b="0"/>
                  <a:t>andom value less than </a:t>
                </a:r>
                <a14:m>
                  <m:oMath xmlns:m="http://schemas.openxmlformats.org/officeDocument/2006/math"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endParaRPr kumimoji="1" lang="en-US" altLang="ko-KR" b="0"/>
              </a:p>
              <a:p>
                <a:r>
                  <a:rPr kumimoji="1" lang="en-US" altLang="ko-KR"/>
                  <a:t>Public key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p>
                        <m:sSub>
                          <m:sSubPr>
                            <m:ctrlP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sup>
                    </m:sSup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kumimoji="1" lang="en-US" altLang="ko-KR" b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kumimoji="1"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p>
                        <m:sSub>
                          <m:sSubPr>
                            <m:ctrlP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</m:sup>
                    </m:sSup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endParaRPr kumimoji="1" lang="en-US" altLang="ko-KR" b="0"/>
              </a:p>
              <a:p>
                <a:pPr lvl="1"/>
                <a:r>
                  <a:rPr kumimoji="1" lang="en-US" altLang="ko-KR"/>
                  <a:t>Calculated value from private key</a:t>
                </a:r>
              </a:p>
              <a:p>
                <a:r>
                  <a:rPr kumimoji="1" lang="en-US" altLang="ko-KR" b="0"/>
                  <a:t>Shared secret key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i="1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kumimoji="1" lang="en-US" altLang="ko-KR" i="1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sub>
                            </m:sSub>
                          </m:e>
                        </m:d>
                      </m:e>
                      <m:sup>
                        <m:sSub>
                          <m:sSubPr>
                            <m:ctrlP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sup>
                    </m:sSup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kumimoji="1" lang="en-US" altLang="ko-KR" b="0" i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kumimoji="1"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i="1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kumimoji="1" lang="en-US" altLang="ko-KR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sub>
                            </m:sSub>
                          </m:e>
                        </m:d>
                      </m:e>
                      <m:sup>
                        <m:sSub>
                          <m:sSubPr>
                            <m:ctrlP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</m:sup>
                    </m:sSup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endParaRPr kumimoji="1" lang="en-US" altLang="ko-KR" b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1F962242-9AE5-4B43-871F-E6937A99AA8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12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내용 개체 틀 4">
            <a:extLst>
              <a:ext uri="{FF2B5EF4-FFF2-40B4-BE49-F238E27FC236}">
                <a16:creationId xmlns:a16="http://schemas.microsoft.com/office/drawing/2014/main" id="{24BC1B9B-4506-1347-A848-C5A36A7688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6282" y="738191"/>
            <a:ext cx="5626112" cy="5751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1507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5D8C4B-21E8-8F41-B085-2002F3D1D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Algorithm Procedures</a:t>
            </a:r>
            <a:endParaRPr kumimoji="1"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1F962242-9AE5-4B43-871F-E6937A99AA89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5446986" cy="4664074"/>
              </a:xfrm>
            </p:spPr>
            <p:txBody>
              <a:bodyPr>
                <a:normAutofit/>
              </a:bodyPr>
              <a:lstStyle/>
              <a:p>
                <a:pPr marL="457200" indent="-457200">
                  <a:buFont typeface="+mj-lt"/>
                  <a:buAutoNum type="arabicPeriod"/>
                </a:pPr>
                <a:r>
                  <a:rPr kumimoji="1" lang="en-US" altLang="ko-KR" b="0"/>
                  <a:t>Alice and Bob share </a:t>
                </a:r>
                <a14:m>
                  <m:oMath xmlns:m="http://schemas.openxmlformats.org/officeDocument/2006/math"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kumimoji="1" lang="en-US" altLang="ko-KR" b="0"/>
                  <a:t>, </a:t>
                </a:r>
                <a14:m>
                  <m:oMath xmlns:m="http://schemas.openxmlformats.org/officeDocument/2006/math">
                    <m:r>
                      <a:rPr kumimoji="1"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endParaRPr kumimoji="1" lang="en-US" altLang="ko-KR" b="0"/>
              </a:p>
              <a:p>
                <a:pPr marL="457200" indent="-457200">
                  <a:buFont typeface="+mj-lt"/>
                  <a:buAutoNum type="arabicPeriod"/>
                </a:pPr>
                <a:r>
                  <a:rPr kumimoji="1" lang="en-US" altLang="ko-KR"/>
                  <a:t>Alice generates private key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kumimoji="1" lang="en-US" altLang="ko-KR" b="0"/>
                  <a:t> randomly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kumimoji="1" lang="en-US" altLang="ko-KR"/>
                  <a:t>Alice calculates public key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kumimoji="1"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p>
                        <m:sSub>
                          <m:sSubPr>
                            <m:ctrlP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sup>
                    </m:sSup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endParaRPr kumimoji="1" lang="en-US" altLang="ko-KR" b="0"/>
              </a:p>
              <a:p>
                <a:pPr marL="457200" indent="-457200">
                  <a:buFont typeface="+mj-lt"/>
                  <a:buAutoNum type="arabicPeriod"/>
                </a:pPr>
                <a:r>
                  <a:rPr kumimoji="1" lang="en-US" altLang="ko-KR"/>
                  <a:t>Alice sends public key to Bob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kumimoji="1" lang="en-US" altLang="ko-KR" b="0"/>
                  <a:t>Bob </a:t>
                </a:r>
                <a:r>
                  <a:rPr kumimoji="1" lang="en-US" altLang="ko-KR"/>
                  <a:t>receives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endParaRPr kumimoji="1" lang="en-US" altLang="ko-KR" b="0"/>
              </a:p>
              <a:p>
                <a:pPr marL="457200" indent="-457200">
                  <a:buFont typeface="+mj-lt"/>
                  <a:buAutoNum type="arabicPeriod"/>
                </a:pPr>
                <a:r>
                  <a:rPr kumimoji="1" lang="en-US" altLang="ko-KR"/>
                  <a:t>Bob generate private key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kumimoji="1" lang="en-US" altLang="ko-KR"/>
                  <a:t> randomly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kumimoji="1" lang="en-US" altLang="ko-KR" b="0"/>
                  <a:t>Bob calculates public key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kumimoji="1"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p>
                        <m:sSub>
                          <m:sSubPr>
                            <m:ctrlP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</m:sup>
                    </m:sSup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endParaRPr kumimoji="1" lang="en-US" altLang="ko-KR" b="0"/>
              </a:p>
              <a:p>
                <a:pPr marL="457200" indent="-457200">
                  <a:buFont typeface="+mj-lt"/>
                  <a:buAutoNum type="arabicPeriod"/>
                </a:pPr>
                <a:r>
                  <a:rPr kumimoji="1" lang="en-US" altLang="ko-KR"/>
                  <a:t>Bob sends public key to Alice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kumimoji="1" lang="en-US" altLang="ko-KR" b="0"/>
                  <a:t>Alice receives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endParaRPr kumimoji="1" lang="en-US" altLang="ko-KR"/>
              </a:p>
              <a:p>
                <a:pPr marL="457200" indent="-457200">
                  <a:buFont typeface="+mj-lt"/>
                  <a:buAutoNum type="arabicPeriod"/>
                </a:pPr>
                <a:r>
                  <a:rPr kumimoji="1" lang="en-US" altLang="ko-KR" b="0"/>
                  <a:t>Alice calculates shared key </a:t>
                </a:r>
                <a14:m>
                  <m:oMath xmlns:m="http://schemas.openxmlformats.org/officeDocument/2006/math"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𝐾</m:t>
                    </m:r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kumimoji="1"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i="1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kumimoji="1" lang="en-US" altLang="ko-KR" i="1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sub>
                            </m:sSub>
                          </m:e>
                        </m:d>
                      </m:e>
                      <m:sup>
                        <m:sSub>
                          <m:sSubPr>
                            <m:ctrlP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sup>
                    </m:sSup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𝑚𝑜𝑑</m:t>
                    </m:r>
                  </m:oMath>
                </a14:m>
                <a:endParaRPr kumimoji="1" lang="en-US" altLang="ko-KR" b="0"/>
              </a:p>
              <a:p>
                <a:pPr marL="457200" indent="-457200">
                  <a:buFont typeface="+mj-lt"/>
                  <a:buAutoNum type="arabicPeriod"/>
                </a:pPr>
                <a:r>
                  <a:rPr kumimoji="1" lang="en-US" altLang="ko-KR"/>
                  <a:t>Bob calculates shared key </a:t>
                </a:r>
                <a14:m>
                  <m:oMath xmlns:m="http://schemas.openxmlformats.org/officeDocument/2006/math"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𝐾</m:t>
                    </m:r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kumimoji="1"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i="1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kumimoji="1" lang="en-US" altLang="ko-KR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sub>
                            </m:sSub>
                          </m:e>
                        </m:d>
                      </m:e>
                      <m:sup>
                        <m:sSub>
                          <m:sSubPr>
                            <m:ctrlP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</m:sup>
                    </m:sSup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𝑚𝑜𝑑</m:t>
                    </m:r>
                  </m:oMath>
                </a14:m>
                <a:endParaRPr kumimoji="1" lang="en-US" altLang="ko-KR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1F962242-9AE5-4B43-871F-E6937A99AA8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5446986" cy="4664074"/>
              </a:xfrm>
              <a:blipFill>
                <a:blip r:embed="rId2"/>
                <a:stretch>
                  <a:fillRect l="-1399" b="-13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96471454-48DE-4F42-9298-B22459203F3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256282" y="738191"/>
            <a:ext cx="5626112" cy="5751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9630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제목 1">
                <a:extLst>
                  <a:ext uri="{FF2B5EF4-FFF2-40B4-BE49-F238E27FC236}">
                    <a16:creationId xmlns:a16="http://schemas.microsoft.com/office/drawing/2014/main" id="{615E8A14-5DBE-5447-A64D-9BC2669E413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kumimoji="1" lang="en-US" altLang="ko-KR"/>
                  <a:t>Shared Secret Key </a:t>
                </a:r>
                <a14:m>
                  <m:oMath xmlns:m="http://schemas.openxmlformats.org/officeDocument/2006/math"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endParaRPr kumimoji="1" lang="ko-KR" altLang="en-US"/>
              </a:p>
            </p:txBody>
          </p:sp>
        </mc:Choice>
        <mc:Fallback xmlns="">
          <p:sp>
            <p:nvSpPr>
              <p:cNvPr id="2" name="제목 1">
                <a:extLst>
                  <a:ext uri="{FF2B5EF4-FFF2-40B4-BE49-F238E27FC236}">
                    <a16:creationId xmlns:a16="http://schemas.microsoft.com/office/drawing/2014/main" id="{615E8A14-5DBE-5447-A64D-9BC2669E413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17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D9481868-03D1-C748-A3F6-33B8018ED474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5334000" cy="4664074"/>
              </a:xfrm>
            </p:spPr>
            <p:txBody>
              <a:bodyPr/>
              <a:lstStyle/>
              <a:p>
                <a:r>
                  <a:rPr kumimoji="1" lang="en-US" altLang="ko-KR"/>
                  <a:t>By rules of modular arithmetic, Alice and Bob can establish same shared key </a:t>
                </a:r>
                <a14:m>
                  <m:oMath xmlns:m="http://schemas.openxmlformats.org/officeDocument/2006/math"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kumimoji="1" lang="en-US" altLang="ko-KR"/>
                  <a:t> without knowing each others private key</a:t>
                </a: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kumimoji="1"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d>
                      <m:dPr>
                        <m:begChr m:val="["/>
                        <m:endChr m:val="]"/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kumimoji="1"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𝑚𝑜𝑑</m:t>
                            </m:r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</m:d>
                        <m:d>
                          <m:dPr>
                            <m:ctrlPr>
                              <a:rPr kumimoji="1"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𝑚𝑜𝑑</m:t>
                            </m:r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</m:d>
                      </m:e>
                    </m:d>
                    <m:r>
                      <a:rPr kumimoji="1"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endParaRPr kumimoji="1" lang="en-US" altLang="ko-KR"/>
              </a:p>
              <a:p>
                <a:r>
                  <a:rPr kumimoji="1" lang="en-US" altLang="ko-KR"/>
                  <a:t>Adversary can not establish </a:t>
                </a:r>
                <a14:m>
                  <m:oMath xmlns:m="http://schemas.openxmlformats.org/officeDocument/2006/math"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kumimoji="1" lang="en-US" altLang="ko-KR"/>
                  <a:t> without knowing either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kumimoji="1" lang="en-US" altLang="ko-KR"/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endParaRPr kumimoji="1" lang="en-US" altLang="ko-KR"/>
              </a:p>
              <a:p>
                <a:pPr lvl="1"/>
                <a:r>
                  <a:rPr kumimoji="1" lang="en-US" altLang="ko-KR"/>
                  <a:t>It is difficult  to calculate</a:t>
                </a:r>
              </a:p>
              <a:p>
                <a:pPr marL="411463" lvl="1" indent="0">
                  <a:buNone/>
                </a:pPr>
                <a:r>
                  <a:rPr kumimoji="1" lang="en-US" altLang="ko-KR"/>
                  <a:t>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kumimoji="1"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𝑑𝑙𝑜𝑔</m:t>
                        </m:r>
                      </m:e>
                      <m:sub>
                        <m:r>
                          <a:rPr kumimoji="1"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kumimoji="1"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kumimoji="1"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sub>
                    </m:sSub>
                    <m:d>
                      <m:dPr>
                        <m:ctrlPr>
                          <a:rPr kumimoji="1"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e>
                    </m:d>
                  </m:oMath>
                </a14:m>
                <a:r>
                  <a:rPr kumimoji="1" lang="en-US" altLang="ko-KR" i="1">
                    <a:latin typeface="Cambria Math" panose="02040503050406030204" pitchFamily="18" charset="0"/>
                  </a:rPr>
                  <a:t> </a:t>
                </a:r>
                <a:r>
                  <a:rPr kumimoji="1" lang="en-US" altLang="ko-KR"/>
                  <a:t>nor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kumimoji="1"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𝑑𝑙𝑜𝑔</m:t>
                        </m:r>
                      </m:e>
                      <m:sub>
                        <m:r>
                          <a:rPr kumimoji="1"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kumimoji="1"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kumimoji="1"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kumimoji="1"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en-US" altLang="ko-KR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D9481868-03D1-C748-A3F6-33B8018ED47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5334000" cy="4664074"/>
              </a:xfrm>
              <a:blipFill>
                <a:blip r:embed="rId3"/>
                <a:stretch>
                  <a:fillRect l="-118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내용 개체 틀 3">
                <a:extLst>
                  <a:ext uri="{FF2B5EF4-FFF2-40B4-BE49-F238E27FC236}">
                    <a16:creationId xmlns:a16="http://schemas.microsoft.com/office/drawing/2014/main" id="{C972E321-677F-0247-AF79-F5AEC050215B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kumimoji="1" lang="en-US" altLang="ko-KR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kumimoji="1" lang="en-US" altLang="ko-KR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kumimoji="1"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i="1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kumimoji="1" lang="en-US" altLang="ko-KR" i="1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sub>
                            </m:sSub>
                          </m:e>
                        </m:d>
                      </m:e>
                      <m:sup>
                        <m:sSub>
                          <m:sSubPr>
                            <m:ctrlP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sup>
                    </m:sSup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𝑞</m:t>
                    </m:r>
                    <m:r>
                      <a:rPr kumimoji="1" lang="en-US" altLang="ko-KR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kumimoji="1"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i="1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kumimoji="1" lang="en-US" altLang="ko-KR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sub>
                            </m:sSub>
                          </m:e>
                        </m:d>
                      </m:e>
                      <m:sup>
                        <m:sSub>
                          <m:sSubPr>
                            <m:ctrlP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</m:sup>
                    </m:sSup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endParaRPr kumimoji="1" lang="en-US" altLang="ko-KR"/>
              </a:p>
              <a:p>
                <a:r>
                  <a:rPr kumimoji="1" lang="en-US" altLang="ko-KR"/>
                  <a:t>Alice’s shared secret key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i="1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kumimoji="1" lang="en-US" altLang="ko-KR" i="1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sub>
                            </m:sSub>
                          </m:e>
                        </m:d>
                      </m:e>
                      <m:sup>
                        <m:sSub>
                          <m:sSubPr>
                            <m:ctrlP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sup>
                    </m:sSup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endParaRPr kumimoji="1" lang="en-US" altLang="ko-KR" i="1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kumimoji="1"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kumimoji="1"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kumimoji="1"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kumimoji="1"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ko-KR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kumimoji="1" lang="en-US" altLang="ko-KR" i="1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sub>
                                </m:sSub>
                              </m:sup>
                            </m:sSup>
                            <m: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  <m:t>𝑚𝑜𝑑</m:t>
                            </m:r>
                            <m: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</m:d>
                      </m:e>
                      <m:sup>
                        <m:sSub>
                          <m:sSubPr>
                            <m:ctrlP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sup>
                    </m:sSup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kumimoji="1" lang="en-US" altLang="ko-KR"/>
                  <a:t>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kumimoji="1"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p>
                        <m:sSub>
                          <m:sSubPr>
                            <m:ctrlP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sup>
                    </m:sSup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endParaRPr kumimoji="1" lang="en-US" altLang="ko-KR"/>
              </a:p>
              <a:p>
                <a:r>
                  <a:rPr kumimoji="1" lang="en-US" altLang="ko-KR"/>
                  <a:t>Bob’s shared secret key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i="1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kumimoji="1" lang="en-US" altLang="ko-KR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sub>
                            </m:sSub>
                          </m:e>
                        </m:d>
                      </m:e>
                      <m:sup>
                        <m:sSub>
                          <m:sSubPr>
                            <m:ctrlP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</m:sup>
                    </m:sSup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endParaRPr kumimoji="1" lang="en-US" altLang="ko-KR" i="1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kumimoji="1"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kumimoji="1"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kumimoji="1"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kumimoji="1"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ko-KR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kumimoji="1"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sub>
                                </m:sSub>
                              </m:sup>
                            </m:sSup>
                            <m: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  <m:t>𝑚𝑜𝑑</m:t>
                            </m:r>
                            <m: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</m:d>
                      </m:e>
                      <m:sup>
                        <m:sSub>
                          <m:sSubPr>
                            <m:ctrlP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</m:sup>
                    </m:sSup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kumimoji="1" lang="en-US" altLang="ko-KR"/>
                  <a:t>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kumimoji="1"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p>
                        <m:sSub>
                          <m:sSubPr>
                            <m:ctrlP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</m:sup>
                    </m:sSup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endParaRPr kumimoji="1" lang="en-US" altLang="ko-KR"/>
              </a:p>
            </p:txBody>
          </p:sp>
        </mc:Choice>
        <mc:Fallback xmlns="">
          <p:sp>
            <p:nvSpPr>
              <p:cNvPr id="4" name="내용 개체 틀 3">
                <a:extLst>
                  <a:ext uri="{FF2B5EF4-FFF2-40B4-BE49-F238E27FC236}">
                    <a16:creationId xmlns:a16="http://schemas.microsoft.com/office/drawing/2014/main" id="{C972E321-677F-0247-AF79-F5AEC05021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4"/>
                <a:stretch>
                  <a:fillRect l="-12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191671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5E5C07-1173-7D4E-B3C4-03AE38AC4D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</p:spPr>
        <p:txBody>
          <a:bodyPr anchor="ctr">
            <a:normAutofit/>
          </a:bodyPr>
          <a:lstStyle/>
          <a:p>
            <a:r>
              <a:rPr kumimoji="1" lang="en-US" altLang="ko-KR"/>
              <a:t>Man-in-the-Middle-Attack</a:t>
            </a:r>
            <a:endParaRPr kumimoji="1" lang="ko-KR" alt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D3077AE-CD45-4326-A4C0-7232BC437B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664074"/>
          </a:xfrm>
        </p:spPr>
        <p:txBody>
          <a:bodyPr/>
          <a:lstStyle/>
          <a:p>
            <a:r>
              <a:rPr lang="en-US" dirty="0"/>
              <a:t>Diffie-Hellman key exchange algorithm is insecure from MitM attack</a:t>
            </a:r>
          </a:p>
          <a:p>
            <a:r>
              <a:rPr lang="en-US" dirty="0"/>
              <a:t>Adversary can establish 2 sperate shared secret keys during key exchanging procedure by imitating each other</a:t>
            </a:r>
          </a:p>
          <a:p>
            <a:pPr lvl="1"/>
            <a:r>
              <a:rPr lang="en-US" dirty="0"/>
              <a:t>Adversary could read, relay, and manipulate communication between Alice and Bob</a:t>
            </a:r>
          </a:p>
          <a:p>
            <a:r>
              <a:rPr lang="en-US" dirty="0"/>
              <a:t>This problem occurs due to lack of authentication</a:t>
            </a:r>
          </a:p>
          <a:p>
            <a:pPr lvl="1"/>
            <a:r>
              <a:rPr lang="en-US" dirty="0"/>
              <a:t>Could be mitigated by use of digital signatures and public-key certificates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C0B05251-FE05-9A42-9084-D6D7BD9FA28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059018" y="533885"/>
            <a:ext cx="4512872" cy="595581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905487054"/>
      </p:ext>
    </p:extLst>
  </p:cSld>
  <p:clrMapOvr>
    <a:masterClrMapping/>
  </p:clrMapOvr>
</p:sld>
</file>

<file path=ppt/theme/theme1.xml><?xml version="1.0" encoding="utf-8"?>
<a:theme xmlns:a="http://schemas.openxmlformats.org/drawingml/2006/main" name="One List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6">
      <a:majorFont>
        <a:latin typeface="Britannic Bold"/>
        <a:ea typeface="본명조 Heavy"/>
        <a:cs typeface=""/>
      </a:majorFont>
      <a:minorFont>
        <a:latin typeface="Amaranth"/>
        <a:ea typeface="본고딕 KR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프레젠테이션1" id="{2EDE3412-EFF5-4690-9B6E-675B9B7DDBD1}" vid="{D35ADE08-6298-4040-BCAC-34889558571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hit 220103_수정</Template>
  <TotalTime>2234</TotalTime>
  <Words>1899</Words>
  <Application>Microsoft Office PowerPoint</Application>
  <PresentationFormat>와이드스크린</PresentationFormat>
  <Paragraphs>256</Paragraphs>
  <Slides>35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43" baseType="lpstr">
      <vt:lpstr>Arial</vt:lpstr>
      <vt:lpstr>Wingdings</vt:lpstr>
      <vt:lpstr>Britannic Bold</vt:lpstr>
      <vt:lpstr>Consolas</vt:lpstr>
      <vt:lpstr>본고딕 KR Regular</vt:lpstr>
      <vt:lpstr>Cambria Math</vt:lpstr>
      <vt:lpstr>Amaranth</vt:lpstr>
      <vt:lpstr>One List</vt:lpstr>
      <vt:lpstr>Chapter 10: Other Pubic-Key Cryptosystems</vt:lpstr>
      <vt:lpstr>Contents</vt:lpstr>
      <vt:lpstr>10.1 Diffie-Hellman Key Exchange</vt:lpstr>
      <vt:lpstr>Diffie-Hellman Key Exchange Algorithm</vt:lpstr>
      <vt:lpstr>Trapdoor of Diffie-Hellman Key Exchange</vt:lpstr>
      <vt:lpstr>Algorithm Parameters</vt:lpstr>
      <vt:lpstr>Algorithm Procedures</vt:lpstr>
      <vt:lpstr>Shared Secret Key K</vt:lpstr>
      <vt:lpstr>Man-in-the-Middle-Attack</vt:lpstr>
      <vt:lpstr>MitM Procedures - Alice</vt:lpstr>
      <vt:lpstr>MitM Procedures - Bob</vt:lpstr>
      <vt:lpstr>MitM - Sending Messages</vt:lpstr>
      <vt:lpstr>10.2 Elgamal Cryptographic System</vt:lpstr>
      <vt:lpstr>Introduction of Elgamal Cryptosystem</vt:lpstr>
      <vt:lpstr>Elgamal Cryptosystem Details #1</vt:lpstr>
      <vt:lpstr>Elgamal Cryptosystem Details #2</vt:lpstr>
      <vt:lpstr>10.3 Elliptic Curve Arithmetic</vt:lpstr>
      <vt:lpstr>Motivation for ECC</vt:lpstr>
      <vt:lpstr>Properties of Elliptic Curves</vt:lpstr>
      <vt:lpstr>Geometric Description of Addition</vt:lpstr>
      <vt:lpstr>Algebraic Description of Addition</vt:lpstr>
      <vt:lpstr>Elliptic Curves Over Z_p</vt:lpstr>
      <vt:lpstr>Geometric Description of Addition: P+Q</vt:lpstr>
      <vt:lpstr>Geometric Description of Addition: 2P</vt:lpstr>
      <vt:lpstr>Algebraic Description of Addition</vt:lpstr>
      <vt:lpstr>Elliptic Curves over Gf(2^m)</vt:lpstr>
      <vt:lpstr>Algebraic Description of Addition</vt:lpstr>
      <vt:lpstr>10.4 Elliptic Curve Cryptography</vt:lpstr>
      <vt:lpstr>Trapdoor of ECC</vt:lpstr>
      <vt:lpstr>Analog of Diffie-Hellman Key Exchange </vt:lpstr>
      <vt:lpstr>Setting Up Global Public Elements</vt:lpstr>
      <vt:lpstr>Key Exchange Between User A and B</vt:lpstr>
      <vt:lpstr>Shared Key k and Security</vt:lpstr>
      <vt:lpstr>Elliptic Curve Encryption/Decryption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Fonts 글꼴</dc:title>
  <dc:creator>강민경</dc:creator>
  <cp:lastModifiedBy>손 수민</cp:lastModifiedBy>
  <cp:revision>6</cp:revision>
  <cp:lastPrinted>2016-11-28T00:53:03Z</cp:lastPrinted>
  <dcterms:created xsi:type="dcterms:W3CDTF">2022-01-09T08:49:23Z</dcterms:created>
  <dcterms:modified xsi:type="dcterms:W3CDTF">2022-01-20T23:39:27Z</dcterms:modified>
</cp:coreProperties>
</file>